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73" r:id="rId3"/>
    <p:sldId id="258" r:id="rId4"/>
    <p:sldId id="259" r:id="rId5"/>
    <p:sldId id="263" r:id="rId6"/>
    <p:sldId id="260" r:id="rId7"/>
    <p:sldId id="261" r:id="rId8"/>
    <p:sldId id="262" r:id="rId9"/>
    <p:sldId id="271" r:id="rId10"/>
    <p:sldId id="270" r:id="rId11"/>
    <p:sldId id="268" r:id="rId12"/>
    <p:sldId id="272" r:id="rId13"/>
  </p:sldIdLst>
  <p:sldSz cx="9906000" cy="6858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FF"/>
    <a:srgbClr val="00FFFF"/>
    <a:srgbClr val="FFFF99"/>
    <a:srgbClr val="FF6600"/>
    <a:srgbClr val="0066CC"/>
    <a:srgbClr val="FF9966"/>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86066" autoAdjust="0"/>
  </p:normalViewPr>
  <p:slideViewPr>
    <p:cSldViewPr snapToGrid="0">
      <p:cViewPr>
        <p:scale>
          <a:sx n="65" d="100"/>
          <a:sy n="65" d="100"/>
        </p:scale>
        <p:origin x="-1530" y="-7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3BB5E-2E9A-419B-A192-8EA2E3361EB2}" type="datetimeFigureOut">
              <a:rPr lang="es-ES" smtClean="0"/>
              <a:t>20/07/2018</a:t>
            </a:fld>
            <a:endParaRPr lang="es-ES"/>
          </a:p>
        </p:txBody>
      </p:sp>
      <p:sp>
        <p:nvSpPr>
          <p:cNvPr id="4" name="Contenidor d'imatge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s-ES"/>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56517-2563-4F50-9BDE-278CE8A5BA23}" type="slidenum">
              <a:rPr lang="es-ES" smtClean="0"/>
              <a:t>‹Nº›</a:t>
            </a:fld>
            <a:endParaRPr lang="es-ES"/>
          </a:p>
        </p:txBody>
      </p:sp>
    </p:spTree>
    <p:extLst>
      <p:ext uri="{BB962C8B-B14F-4D97-AF65-F5344CB8AC3E}">
        <p14:creationId xmlns:p14="http://schemas.microsoft.com/office/powerpoint/2010/main" val="325824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1</a:t>
            </a:fld>
            <a:endParaRPr lang="es-ES"/>
          </a:p>
        </p:txBody>
      </p:sp>
    </p:spTree>
    <p:extLst>
      <p:ext uri="{BB962C8B-B14F-4D97-AF65-F5344CB8AC3E}">
        <p14:creationId xmlns:p14="http://schemas.microsoft.com/office/powerpoint/2010/main" val="398700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12</a:t>
            </a:fld>
            <a:endParaRPr lang="es-ES"/>
          </a:p>
        </p:txBody>
      </p:sp>
    </p:spTree>
    <p:extLst>
      <p:ext uri="{BB962C8B-B14F-4D97-AF65-F5344CB8AC3E}">
        <p14:creationId xmlns:p14="http://schemas.microsoft.com/office/powerpoint/2010/main" val="6523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2</a:t>
            </a:fld>
            <a:endParaRPr lang="es-ES"/>
          </a:p>
        </p:txBody>
      </p:sp>
    </p:spTree>
    <p:extLst>
      <p:ext uri="{BB962C8B-B14F-4D97-AF65-F5344CB8AC3E}">
        <p14:creationId xmlns:p14="http://schemas.microsoft.com/office/powerpoint/2010/main" val="283353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baseline="0" dirty="0"/>
              <a:t>Mi primer contacto con este </a:t>
            </a:r>
            <a:r>
              <a:rPr lang="ca-ES" baseline="0" dirty="0" err="1"/>
              <a:t>método</a:t>
            </a:r>
            <a:r>
              <a:rPr lang="ca-ES" baseline="0" dirty="0"/>
              <a:t> </a:t>
            </a:r>
            <a:r>
              <a:rPr lang="ca-ES" baseline="0" dirty="0" err="1"/>
              <a:t>fue</a:t>
            </a:r>
            <a:r>
              <a:rPr lang="ca-ES" baseline="0" dirty="0"/>
              <a:t> de forma intuïtiva en un </a:t>
            </a:r>
            <a:r>
              <a:rPr lang="ca-ES" baseline="0" dirty="0" err="1"/>
              <a:t>seminario</a:t>
            </a:r>
            <a:r>
              <a:rPr lang="ca-ES" baseline="0" dirty="0"/>
              <a:t> sobre la UNM, en el que los </a:t>
            </a:r>
            <a:r>
              <a:rPr lang="ca-ES" baseline="0" dirty="0" err="1"/>
              <a:t>alumnos</a:t>
            </a:r>
            <a:r>
              <a:rPr lang="ca-ES" baseline="0" dirty="0"/>
              <a:t>, a través de un </a:t>
            </a:r>
            <a:r>
              <a:rPr lang="ca-ES" baseline="0" dirty="0" err="1"/>
              <a:t>tutorial</a:t>
            </a:r>
            <a:r>
              <a:rPr lang="ca-ES" baseline="0" dirty="0"/>
              <a:t> </a:t>
            </a:r>
            <a:r>
              <a:rPr lang="ca-ES" baseline="0" dirty="0" err="1"/>
              <a:t>tenian</a:t>
            </a:r>
            <a:r>
              <a:rPr lang="ca-ES" baseline="0" dirty="0"/>
              <a:t> que </a:t>
            </a:r>
            <a:r>
              <a:rPr lang="ca-ES" baseline="0" dirty="0" err="1"/>
              <a:t>prepararse</a:t>
            </a:r>
            <a:r>
              <a:rPr lang="ca-ES" baseline="0" dirty="0"/>
              <a:t> el tema </a:t>
            </a:r>
            <a:r>
              <a:rPr lang="ca-ES" baseline="0" dirty="0" err="1"/>
              <a:t>basándose</a:t>
            </a:r>
            <a:r>
              <a:rPr lang="ca-ES" baseline="0" dirty="0"/>
              <a:t> en un </a:t>
            </a:r>
            <a:r>
              <a:rPr lang="ca-ES" baseline="0" dirty="0" err="1"/>
              <a:t>guión</a:t>
            </a:r>
            <a:r>
              <a:rPr lang="ca-ES" baseline="0" dirty="0"/>
              <a:t> que les proporcionava. Ignorava que a </a:t>
            </a:r>
            <a:r>
              <a:rPr lang="ca-ES" baseline="0" dirty="0" err="1"/>
              <a:t>esto</a:t>
            </a:r>
            <a:r>
              <a:rPr lang="ca-ES" baseline="0" dirty="0"/>
              <a:t> se </a:t>
            </a:r>
            <a:r>
              <a:rPr lang="ca-ES" baseline="0" dirty="0" err="1"/>
              <a:t>le</a:t>
            </a:r>
            <a:r>
              <a:rPr lang="ca-ES" baseline="0" dirty="0"/>
              <a:t> </a:t>
            </a:r>
            <a:r>
              <a:rPr lang="ca-ES" baseline="0" dirty="0" err="1"/>
              <a:t>llamaba</a:t>
            </a:r>
            <a:r>
              <a:rPr lang="ca-ES" baseline="0" dirty="0"/>
              <a:t> </a:t>
            </a:r>
            <a:r>
              <a:rPr lang="ca-ES" baseline="0" dirty="0" err="1"/>
              <a:t>flipped</a:t>
            </a:r>
            <a:r>
              <a:rPr lang="ca-ES" baseline="0" dirty="0"/>
              <a:t> </a:t>
            </a:r>
            <a:r>
              <a:rPr lang="ca-ES" baseline="0" dirty="0" err="1"/>
              <a:t>class</a:t>
            </a:r>
            <a:r>
              <a:rPr lang="ca-ES" baseline="0" dirty="0"/>
              <a:t>. Una </a:t>
            </a:r>
            <a:r>
              <a:rPr lang="ca-ES" baseline="0" dirty="0" err="1"/>
              <a:t>vez</a:t>
            </a:r>
            <a:r>
              <a:rPr lang="ca-ES" baseline="0" dirty="0"/>
              <a:t> en el </a:t>
            </a:r>
            <a:r>
              <a:rPr lang="ca-ES" baseline="0" dirty="0" err="1"/>
              <a:t>seminario</a:t>
            </a:r>
            <a:r>
              <a:rPr lang="ca-ES" baseline="0" dirty="0"/>
              <a:t> les </a:t>
            </a:r>
            <a:r>
              <a:rPr lang="ca-ES" baseline="0" dirty="0" err="1"/>
              <a:t>hacia</a:t>
            </a:r>
            <a:r>
              <a:rPr lang="ca-ES" baseline="0" dirty="0"/>
              <a:t> </a:t>
            </a:r>
            <a:r>
              <a:rPr lang="ca-ES" baseline="0" dirty="0" err="1"/>
              <a:t>trabajar</a:t>
            </a:r>
            <a:r>
              <a:rPr lang="ca-ES" baseline="0" dirty="0"/>
              <a:t> en </a:t>
            </a:r>
            <a:r>
              <a:rPr lang="ca-ES" baseline="0" dirty="0" err="1"/>
              <a:t>parejas</a:t>
            </a:r>
            <a:r>
              <a:rPr lang="ca-ES" baseline="0" dirty="0"/>
              <a:t> por que </a:t>
            </a:r>
            <a:r>
              <a:rPr lang="ca-ES" baseline="0" dirty="0" err="1"/>
              <a:t>siempre</a:t>
            </a:r>
            <a:r>
              <a:rPr lang="ca-ES" baseline="0" dirty="0"/>
              <a:t> he </a:t>
            </a:r>
            <a:r>
              <a:rPr lang="ca-ES" baseline="0" dirty="0" err="1"/>
              <a:t>pensado</a:t>
            </a:r>
            <a:r>
              <a:rPr lang="ca-ES" baseline="0" dirty="0"/>
              <a:t> que explicar y discutir un </a:t>
            </a:r>
            <a:r>
              <a:rPr lang="ca-ES" baseline="0" dirty="0" err="1"/>
              <a:t>concepto</a:t>
            </a:r>
            <a:r>
              <a:rPr lang="ca-ES" baseline="0" dirty="0"/>
              <a:t> con </a:t>
            </a:r>
            <a:r>
              <a:rPr lang="ca-ES" baseline="0" dirty="0" err="1"/>
              <a:t>alguien</a:t>
            </a:r>
            <a:r>
              <a:rPr lang="ca-ES" baseline="0" dirty="0"/>
              <a:t> es la </a:t>
            </a:r>
            <a:r>
              <a:rPr lang="ca-ES" baseline="0" dirty="0" err="1"/>
              <a:t>mejor</a:t>
            </a:r>
            <a:r>
              <a:rPr lang="ca-ES" baseline="0" dirty="0"/>
              <a:t> manera de </a:t>
            </a:r>
            <a:r>
              <a:rPr lang="ca-ES" baseline="0" dirty="0" err="1"/>
              <a:t>aprender</a:t>
            </a:r>
            <a:r>
              <a:rPr lang="ca-ES" baseline="0" dirty="0"/>
              <a:t>.  Al cabo de los </a:t>
            </a:r>
            <a:r>
              <a:rPr lang="ca-ES" baseline="0" dirty="0" err="1"/>
              <a:t>años</a:t>
            </a:r>
            <a:r>
              <a:rPr lang="ca-ES" baseline="0" dirty="0"/>
              <a:t> </a:t>
            </a:r>
            <a:r>
              <a:rPr lang="ca-ES" baseline="0" dirty="0" err="1"/>
              <a:t>aprendí</a:t>
            </a:r>
            <a:r>
              <a:rPr lang="ca-ES" baseline="0" dirty="0"/>
              <a:t> que a </a:t>
            </a:r>
            <a:r>
              <a:rPr lang="ca-ES" baseline="0" dirty="0" err="1"/>
              <a:t>esto</a:t>
            </a:r>
            <a:r>
              <a:rPr lang="ca-ES" baseline="0" dirty="0"/>
              <a:t> se </a:t>
            </a:r>
            <a:r>
              <a:rPr lang="ca-ES" baseline="0" dirty="0" err="1"/>
              <a:t>le</a:t>
            </a:r>
            <a:r>
              <a:rPr lang="ca-ES" baseline="0" dirty="0"/>
              <a:t> </a:t>
            </a:r>
            <a:r>
              <a:rPr lang="ca-ES" baseline="0" dirty="0" err="1"/>
              <a:t>llamaba</a:t>
            </a:r>
            <a:r>
              <a:rPr lang="ca-ES" baseline="0" dirty="0"/>
              <a:t> </a:t>
            </a:r>
            <a:r>
              <a:rPr lang="ca-ES" baseline="0" dirty="0" err="1"/>
              <a:t>flipped</a:t>
            </a:r>
            <a:r>
              <a:rPr lang="ca-ES" baseline="0" dirty="0"/>
              <a:t> </a:t>
            </a:r>
            <a:r>
              <a:rPr lang="ca-ES" baseline="0" dirty="0" err="1"/>
              <a:t>class</a:t>
            </a:r>
            <a:r>
              <a:rPr lang="ca-ES" baseline="0" dirty="0"/>
              <a:t> y </a:t>
            </a:r>
            <a:r>
              <a:rPr lang="ca-ES" baseline="0" dirty="0" err="1"/>
              <a:t>Peer</a:t>
            </a:r>
            <a:r>
              <a:rPr lang="ca-ES" baseline="0" dirty="0"/>
              <a:t> </a:t>
            </a:r>
            <a:r>
              <a:rPr lang="ca-ES" baseline="0" dirty="0" err="1"/>
              <a:t>instruction</a:t>
            </a:r>
            <a:r>
              <a:rPr lang="ca-ES" baseline="0" dirty="0"/>
              <a:t>. </a:t>
            </a:r>
            <a:endParaRPr lang="es-ES" dirty="0"/>
          </a:p>
          <a:p>
            <a:endParaRPr lang="ca-ES" dirty="0"/>
          </a:p>
          <a:p>
            <a:endParaRPr lang="ca-ES" dirty="0"/>
          </a:p>
          <a:p>
            <a:endParaRPr lang="ca-ES" dirty="0"/>
          </a:p>
          <a:p>
            <a:r>
              <a:rPr lang="ca-ES" dirty="0" err="1"/>
              <a:t>Podemos</a:t>
            </a:r>
            <a:r>
              <a:rPr lang="ca-ES" baseline="0" dirty="0"/>
              <a:t> encontrar distintes definicions sobre </a:t>
            </a:r>
            <a:r>
              <a:rPr lang="ca-ES" baseline="0" dirty="0" err="1"/>
              <a:t>Flipped</a:t>
            </a:r>
            <a:r>
              <a:rPr lang="ca-ES" baseline="0" dirty="0"/>
              <a:t> Class y por </a:t>
            </a:r>
            <a:r>
              <a:rPr lang="ca-ES" baseline="0" dirty="0" err="1"/>
              <a:t>ello</a:t>
            </a:r>
            <a:r>
              <a:rPr lang="ca-ES" baseline="0" dirty="0"/>
              <a:t> he </a:t>
            </a:r>
            <a:r>
              <a:rPr lang="ca-ES" baseline="0" dirty="0" err="1"/>
              <a:t>preferido</a:t>
            </a:r>
            <a:r>
              <a:rPr lang="ca-ES" baseline="0" dirty="0"/>
              <a:t> plasmar la </a:t>
            </a:r>
            <a:r>
              <a:rPr lang="ca-ES" baseline="0" dirty="0" err="1"/>
              <a:t>acción</a:t>
            </a:r>
            <a:r>
              <a:rPr lang="ca-ES" baseline="0" dirty="0"/>
              <a:t> </a:t>
            </a:r>
            <a:r>
              <a:rPr lang="ca-ES" baseline="0" dirty="0" err="1"/>
              <a:t>más</a:t>
            </a:r>
            <a:r>
              <a:rPr lang="ca-ES" baseline="0" dirty="0"/>
              <a:t> que el </a:t>
            </a:r>
            <a:r>
              <a:rPr lang="ca-ES" baseline="0" dirty="0" err="1"/>
              <a:t>concepto</a:t>
            </a:r>
            <a:r>
              <a:rPr lang="ca-ES" baseline="0" dirty="0"/>
              <a:t>. Es </a:t>
            </a:r>
            <a:r>
              <a:rPr lang="ca-ES" baseline="0" dirty="0" err="1"/>
              <a:t>decir</a:t>
            </a:r>
            <a:r>
              <a:rPr lang="ca-ES" baseline="0" dirty="0"/>
              <a:t> se </a:t>
            </a:r>
            <a:r>
              <a:rPr lang="ca-ES" baseline="0" dirty="0" err="1"/>
              <a:t>trata</a:t>
            </a:r>
            <a:r>
              <a:rPr lang="ca-ES" baseline="0" dirty="0"/>
              <a:t> de un tipo de </a:t>
            </a:r>
            <a:r>
              <a:rPr lang="ca-ES" baseline="0" dirty="0" err="1"/>
              <a:t>actividad</a:t>
            </a:r>
            <a:r>
              <a:rPr lang="ca-ES" baseline="0" dirty="0"/>
              <a:t> </a:t>
            </a:r>
            <a:r>
              <a:rPr lang="ca-ES" baseline="0" dirty="0" err="1"/>
              <a:t>docente</a:t>
            </a:r>
            <a:r>
              <a:rPr lang="ca-ES" baseline="0" dirty="0"/>
              <a:t> en </a:t>
            </a:r>
            <a:r>
              <a:rPr lang="ca-ES" baseline="0" dirty="0" err="1"/>
              <a:t>donde</a:t>
            </a:r>
            <a:r>
              <a:rPr lang="ca-ES" baseline="0" dirty="0"/>
              <a:t> el </a:t>
            </a:r>
            <a:r>
              <a:rPr lang="ca-ES" baseline="0" dirty="0" err="1"/>
              <a:t>estudiante</a:t>
            </a:r>
            <a:r>
              <a:rPr lang="ca-ES" baseline="0" dirty="0"/>
              <a:t> </a:t>
            </a:r>
            <a:r>
              <a:rPr lang="ca-ES" baseline="0" dirty="0" err="1"/>
              <a:t>adquiere</a:t>
            </a:r>
            <a:r>
              <a:rPr lang="ca-ES" baseline="0" dirty="0"/>
              <a:t> ...............</a:t>
            </a:r>
          </a:p>
          <a:p>
            <a:endParaRPr lang="ca-ES" baseline="0" dirty="0"/>
          </a:p>
          <a:p>
            <a:r>
              <a:rPr lang="ca-ES" baseline="0" dirty="0" err="1"/>
              <a:t>Basándonos</a:t>
            </a:r>
            <a:r>
              <a:rPr lang="ca-ES" baseline="0" dirty="0"/>
              <a:t> en </a:t>
            </a:r>
            <a:r>
              <a:rPr lang="ca-ES" baseline="0" dirty="0" err="1"/>
              <a:t>esto</a:t>
            </a:r>
            <a:r>
              <a:rPr lang="ca-ES" baseline="0" dirty="0"/>
              <a:t>, </a:t>
            </a:r>
            <a:r>
              <a:rPr lang="ca-ES" baseline="0" dirty="0" err="1"/>
              <a:t>uno</a:t>
            </a:r>
            <a:r>
              <a:rPr lang="ca-ES" baseline="0" dirty="0"/>
              <a:t> </a:t>
            </a:r>
            <a:r>
              <a:rPr lang="ca-ES" baseline="0" dirty="0" err="1"/>
              <a:t>ya</a:t>
            </a:r>
            <a:r>
              <a:rPr lang="ca-ES" baseline="0" dirty="0"/>
              <a:t> </a:t>
            </a:r>
            <a:r>
              <a:rPr lang="ca-ES" baseline="0" dirty="0" err="1"/>
              <a:t>intuye</a:t>
            </a:r>
            <a:r>
              <a:rPr lang="ca-ES" baseline="0" dirty="0"/>
              <a:t> que esta </a:t>
            </a:r>
            <a:r>
              <a:rPr lang="ca-ES" baseline="0" dirty="0" err="1"/>
              <a:t>actividad</a:t>
            </a:r>
            <a:r>
              <a:rPr lang="ca-ES" baseline="0" dirty="0"/>
              <a:t> </a:t>
            </a:r>
            <a:r>
              <a:rPr lang="ca-ES" baseline="0" dirty="0" err="1"/>
              <a:t>puede</a:t>
            </a:r>
            <a:r>
              <a:rPr lang="ca-ES" baseline="0" dirty="0"/>
              <a:t> </a:t>
            </a:r>
            <a:r>
              <a:rPr lang="ca-ES" baseline="0" dirty="0" err="1"/>
              <a:t>orientarse</a:t>
            </a:r>
            <a:r>
              <a:rPr lang="ca-ES" baseline="0" dirty="0"/>
              <a:t> de distintes maneres y por lo </a:t>
            </a:r>
            <a:r>
              <a:rPr lang="ca-ES" baseline="0" dirty="0" err="1"/>
              <a:t>tanto</a:t>
            </a:r>
            <a:r>
              <a:rPr lang="ca-ES" baseline="0" dirty="0"/>
              <a:t> que la </a:t>
            </a:r>
            <a:r>
              <a:rPr lang="ca-ES" baseline="0" dirty="0" err="1"/>
              <a:t>imaginación</a:t>
            </a:r>
            <a:r>
              <a:rPr lang="ca-ES" baseline="0" dirty="0"/>
              <a:t> de cada </a:t>
            </a:r>
            <a:r>
              <a:rPr lang="ca-ES" baseline="0" dirty="0" err="1"/>
              <a:t>uno</a:t>
            </a:r>
            <a:r>
              <a:rPr lang="ca-ES" baseline="0" dirty="0"/>
              <a:t> </a:t>
            </a:r>
            <a:r>
              <a:rPr lang="ca-ES" baseline="0" dirty="0" err="1"/>
              <a:t>puede</a:t>
            </a:r>
            <a:r>
              <a:rPr lang="ca-ES" baseline="0" dirty="0"/>
              <a:t> </a:t>
            </a:r>
            <a:r>
              <a:rPr lang="ca-ES" baseline="0" dirty="0" err="1"/>
              <a:t>conducirle</a:t>
            </a:r>
            <a:r>
              <a:rPr lang="ca-ES" baseline="0" dirty="0"/>
              <a:t> a </a:t>
            </a:r>
            <a:r>
              <a:rPr lang="ca-ES" baseline="0" dirty="0" err="1"/>
              <a:t>actividades</a:t>
            </a:r>
            <a:r>
              <a:rPr lang="ca-ES" baseline="0" dirty="0"/>
              <a:t> distintes basades en el </a:t>
            </a:r>
            <a:r>
              <a:rPr lang="ca-ES" baseline="0" dirty="0" err="1"/>
              <a:t>mismo</a:t>
            </a:r>
            <a:r>
              <a:rPr lang="ca-ES" baseline="0" dirty="0"/>
              <a:t> </a:t>
            </a:r>
            <a:r>
              <a:rPr lang="ca-ES" baseline="0" dirty="0" err="1"/>
              <a:t>concepto</a:t>
            </a:r>
            <a:r>
              <a:rPr lang="ca-ES" baseline="0" dirty="0"/>
              <a:t>.</a:t>
            </a:r>
          </a:p>
          <a:p>
            <a:endParaRPr lang="ca-ES" baseline="0"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3</a:t>
            </a:fld>
            <a:endParaRPr lang="es-ES"/>
          </a:p>
        </p:txBody>
      </p:sp>
    </p:spTree>
    <p:extLst>
      <p:ext uri="{BB962C8B-B14F-4D97-AF65-F5344CB8AC3E}">
        <p14:creationId xmlns:p14="http://schemas.microsoft.com/office/powerpoint/2010/main" val="102560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4</a:t>
            </a:fld>
            <a:endParaRPr lang="es-ES"/>
          </a:p>
        </p:txBody>
      </p:sp>
    </p:spTree>
    <p:extLst>
      <p:ext uri="{BB962C8B-B14F-4D97-AF65-F5344CB8AC3E}">
        <p14:creationId xmlns:p14="http://schemas.microsoft.com/office/powerpoint/2010/main" val="200076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5</a:t>
            </a:fld>
            <a:endParaRPr lang="es-ES"/>
          </a:p>
        </p:txBody>
      </p:sp>
    </p:spTree>
    <p:extLst>
      <p:ext uri="{BB962C8B-B14F-4D97-AF65-F5344CB8AC3E}">
        <p14:creationId xmlns:p14="http://schemas.microsoft.com/office/powerpoint/2010/main" val="339861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El Trabajo era en </a:t>
            </a:r>
            <a:r>
              <a:rPr lang="ca-ES" dirty="0" err="1"/>
              <a:t>grupo</a:t>
            </a:r>
            <a:r>
              <a:rPr lang="ca-ES" dirty="0"/>
              <a:t> </a:t>
            </a:r>
            <a:r>
              <a:rPr lang="ca-ES" dirty="0" err="1"/>
              <a:t>dado</a:t>
            </a:r>
            <a:r>
              <a:rPr lang="ca-ES" dirty="0"/>
              <a:t> que </a:t>
            </a:r>
            <a:r>
              <a:rPr lang="ca-ES" dirty="0" err="1"/>
              <a:t>utilizabamos</a:t>
            </a:r>
            <a:r>
              <a:rPr lang="ca-ES" dirty="0"/>
              <a:t> por</a:t>
            </a:r>
            <a:r>
              <a:rPr lang="ca-ES" baseline="0" dirty="0"/>
              <a:t> primera </a:t>
            </a:r>
            <a:r>
              <a:rPr lang="ca-ES" baseline="0" dirty="0" err="1"/>
              <a:t>vez</a:t>
            </a:r>
            <a:r>
              <a:rPr lang="ca-ES" baseline="0" dirty="0"/>
              <a:t> el programa </a:t>
            </a:r>
            <a:r>
              <a:rPr lang="ca-ES" baseline="0" dirty="0" err="1"/>
              <a:t>socrative</a:t>
            </a:r>
            <a:r>
              <a:rPr lang="ca-ES" baseline="0" dirty="0"/>
              <a:t> con </a:t>
            </a:r>
            <a:r>
              <a:rPr lang="ca-ES" baseline="0" dirty="0" err="1"/>
              <a:t>conexión</a:t>
            </a:r>
            <a:r>
              <a:rPr lang="ca-ES" baseline="0" dirty="0"/>
              <a:t> a internet a través del </a:t>
            </a:r>
            <a:r>
              <a:rPr lang="ca-ES" baseline="0" dirty="0" err="1"/>
              <a:t>mobil</a:t>
            </a:r>
            <a:r>
              <a:rPr lang="ca-ES" baseline="0" dirty="0"/>
              <a:t> y la </a:t>
            </a:r>
            <a:r>
              <a:rPr lang="ca-ES" baseline="0" dirty="0" err="1"/>
              <a:t>red</a:t>
            </a:r>
            <a:r>
              <a:rPr lang="ca-ES" baseline="0" dirty="0"/>
              <a:t> </a:t>
            </a:r>
            <a:r>
              <a:rPr lang="ca-ES" baseline="0" dirty="0" err="1"/>
              <a:t>inalámbrica</a:t>
            </a:r>
            <a:r>
              <a:rPr lang="ca-ES" baseline="0" dirty="0"/>
              <a:t> de la </a:t>
            </a:r>
            <a:r>
              <a:rPr lang="ca-ES" baseline="0" dirty="0" err="1"/>
              <a:t>Facultad</a:t>
            </a:r>
            <a:r>
              <a:rPr lang="ca-ES" baseline="0" dirty="0"/>
              <a:t> no era </a:t>
            </a:r>
            <a:r>
              <a:rPr lang="ca-ES" baseline="0" dirty="0" err="1"/>
              <a:t>muy</a:t>
            </a:r>
            <a:r>
              <a:rPr lang="ca-ES" baseline="0" dirty="0"/>
              <a:t> </a:t>
            </a:r>
            <a:r>
              <a:rPr lang="ca-ES" baseline="0" dirty="0" err="1"/>
              <a:t>potente</a:t>
            </a:r>
            <a:r>
              <a:rPr lang="ca-ES" baseline="0" dirty="0"/>
              <a:t> por lo que no era possible </a:t>
            </a:r>
            <a:r>
              <a:rPr lang="ca-ES" baseline="0" dirty="0" err="1"/>
              <a:t>realizarlo</a:t>
            </a:r>
            <a:r>
              <a:rPr lang="ca-ES" baseline="0" dirty="0"/>
              <a:t> de forma individual.</a:t>
            </a:r>
          </a:p>
          <a:p>
            <a:endParaRPr lang="es-ES" dirty="0"/>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6</a:t>
            </a:fld>
            <a:endParaRPr lang="es-ES"/>
          </a:p>
        </p:txBody>
      </p:sp>
    </p:spTree>
    <p:extLst>
      <p:ext uri="{BB962C8B-B14F-4D97-AF65-F5344CB8AC3E}">
        <p14:creationId xmlns:p14="http://schemas.microsoft.com/office/powerpoint/2010/main" val="38774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realidad son mas de 2 minutos por que son lentos tardan en organizarse …….. Para el  próximo curso les </a:t>
            </a:r>
            <a:r>
              <a:rPr lang="es-ES" dirty="0" err="1"/>
              <a:t>dire</a:t>
            </a:r>
            <a:r>
              <a:rPr lang="es-ES" dirty="0"/>
              <a:t> que me manden las presentaciones (2 pantallas por presentación) unos días antes de la clase.</a:t>
            </a:r>
          </a:p>
          <a:p>
            <a:r>
              <a:rPr lang="es-ES" dirty="0"/>
              <a:t>IMPORTANTE: que busquen fármacos que conozcan o que les suenen.  </a:t>
            </a:r>
          </a:p>
        </p:txBody>
      </p:sp>
      <p:sp>
        <p:nvSpPr>
          <p:cNvPr id="4" name="Marcador de número de diapositiva 3"/>
          <p:cNvSpPr>
            <a:spLocks noGrp="1"/>
          </p:cNvSpPr>
          <p:nvPr>
            <p:ph type="sldNum" sz="quarter" idx="10"/>
          </p:nvPr>
        </p:nvSpPr>
        <p:spPr/>
        <p:txBody>
          <a:bodyPr/>
          <a:lstStyle/>
          <a:p>
            <a:fld id="{C0056517-2563-4F50-9BDE-278CE8A5BA23}" type="slidenum">
              <a:rPr lang="es-ES" smtClean="0"/>
              <a:t>7</a:t>
            </a:fld>
            <a:endParaRPr lang="es-ES"/>
          </a:p>
        </p:txBody>
      </p:sp>
    </p:spTree>
    <p:extLst>
      <p:ext uri="{BB962C8B-B14F-4D97-AF65-F5344CB8AC3E}">
        <p14:creationId xmlns:p14="http://schemas.microsoft.com/office/powerpoint/2010/main" val="30439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a:t>Es importante entregar un buen índice de lo que tienen que hacer. El comentario por parte del estudiante siempre es el mismo, “pero que es lo que entra para el examen”. No tienen claro lo que tienen que estudiar, es por esto que es necesario un índice muy detallado.</a:t>
            </a:r>
          </a:p>
          <a:p>
            <a:pPr lvl="0"/>
            <a:r>
              <a:rPr lang="es-ES" dirty="0"/>
              <a:t>Al empezar la clase se organizan los grupos de acuerdo con las instrucciones que tienen. Se les recomienda que se organicen entre ellos de forma eficiente para una mejor gestión de las respuestas, es decir que cada experto se responsabilice de la parte del tema que ha preparado.</a:t>
            </a:r>
          </a:p>
          <a:p>
            <a:pPr lvl="0"/>
            <a:r>
              <a:rPr lang="es-ES" dirty="0"/>
              <a:t>El cuestionario: Preguntas de cuatro opciones que pueden tener 1 o 2 respuestas correctas, sólo correctas. Las preguntas salen en orden aleatorio, es decir cada grupo tiene las preguntas en un orden diferente y las opciones de cada pregunta están aleatorizadas. Además pueden moverse dentro del test para repasar las respuestas.</a:t>
            </a:r>
          </a:p>
          <a:p>
            <a:pPr lvl="0"/>
            <a:r>
              <a:rPr lang="es-ES" dirty="0"/>
              <a:t>De acuerdo con el funcionamiento de la plataforma SOCRATIVE, en la pantalla aparecen los grupos y su progresión en contestar las preguntas. Hay que advertir de que cuando la respuesta sale de color verde significaba que la han contestado correctamente, mientras que si sale de color rojo significaba que se han equivocado. Pero que no pueden tomar como referencia ni el número de pregunta ni la opción ya que lo que sale en pantalla no coincide ni con el número de pregunta ni con la opción que ellos han marcado, debido a la aleatoriedad. Es interesante hacerlo en estas condiciones ya que pueden revisar las respuestas para mirar donde se han equivocado, pero no saben en qué respuesta está el error ni en que opción, lo que les obliga a repasarlo todo.</a:t>
            </a:r>
          </a:p>
          <a:p>
            <a:pPr lvl="0"/>
            <a:r>
              <a:rPr lang="es-ES" dirty="0"/>
              <a:t>Se les informa que hay dos </a:t>
            </a:r>
            <a:r>
              <a:rPr lang="es-ES" dirty="0" err="1"/>
              <a:t>tests</a:t>
            </a:r>
            <a:r>
              <a:rPr lang="es-ES" dirty="0"/>
              <a:t>, el primero de 8 preguntas y el segundo de 6 preguntas. En ambos </a:t>
            </a:r>
            <a:r>
              <a:rPr lang="es-ES" dirty="0" err="1"/>
              <a:t>tests</a:t>
            </a:r>
            <a:r>
              <a:rPr lang="es-ES" dirty="0"/>
              <a:t> deben responder la correcta y puede haber 1 o dos respuestas correctas.</a:t>
            </a:r>
          </a:p>
          <a:p>
            <a:pPr lvl="0"/>
            <a:r>
              <a:rPr lang="es-ES" dirty="0"/>
              <a:t>Hasta aquí son unos 5-7  </a:t>
            </a:r>
            <a:r>
              <a:rPr lang="es-ES" dirty="0" err="1"/>
              <a:t>mins</a:t>
            </a:r>
            <a:r>
              <a:rPr lang="es-ES" dirty="0"/>
              <a:t>.</a:t>
            </a:r>
          </a:p>
          <a:p>
            <a:pPr lvl="0"/>
            <a:r>
              <a:rPr lang="es-ES" dirty="0"/>
              <a:t>Comienza el primer test: 8 preguntas y tiempo un minuto y medio por pregunta. Por lo tanto, 12 minutos (les sobra tiempo, podría hacerse con 1 min por pregunta).</a:t>
            </a:r>
          </a:p>
          <a:p>
            <a:pPr lvl="0"/>
            <a:r>
              <a:rPr lang="es-ES" dirty="0"/>
              <a:t>Una vez terminado se repasan las preguntas una a una por pantalla y en común para que puedan resolver dudas. En general implica un tiempo aproximado de 5-6 </a:t>
            </a:r>
            <a:r>
              <a:rPr lang="es-ES" dirty="0" err="1"/>
              <a:t>mins</a:t>
            </a:r>
            <a:r>
              <a:rPr lang="es-ES" dirty="0"/>
              <a:t>.</a:t>
            </a:r>
          </a:p>
          <a:p>
            <a:pPr lvl="0"/>
            <a:r>
              <a:rPr lang="es-ES" dirty="0"/>
              <a:t>Comienza el segundo test: 6 preguntas y 9 minutos de tiempo. 5 </a:t>
            </a:r>
            <a:r>
              <a:rPr lang="es-ES" dirty="0" err="1"/>
              <a:t>mins</a:t>
            </a:r>
            <a:r>
              <a:rPr lang="es-ES" dirty="0"/>
              <a:t> o incluso menos de revisión.</a:t>
            </a:r>
          </a:p>
          <a:p>
            <a:pPr lvl="0"/>
            <a:r>
              <a:rPr lang="es-ES" dirty="0"/>
              <a:t>Tiempo para preguntas y dudas en general y hacer un resumen general.</a:t>
            </a:r>
          </a:p>
        </p:txBody>
      </p:sp>
      <p:sp>
        <p:nvSpPr>
          <p:cNvPr id="4" name="Contenidor de número de diapositiva 3"/>
          <p:cNvSpPr>
            <a:spLocks noGrp="1"/>
          </p:cNvSpPr>
          <p:nvPr>
            <p:ph type="sldNum" sz="quarter" idx="10"/>
          </p:nvPr>
        </p:nvSpPr>
        <p:spPr/>
        <p:txBody>
          <a:bodyPr/>
          <a:lstStyle/>
          <a:p>
            <a:fld id="{C0056517-2563-4F50-9BDE-278CE8A5BA23}" type="slidenum">
              <a:rPr lang="es-ES" smtClean="0"/>
              <a:t>8</a:t>
            </a:fld>
            <a:endParaRPr lang="es-ES"/>
          </a:p>
        </p:txBody>
      </p:sp>
    </p:spTree>
    <p:extLst>
      <p:ext uri="{BB962C8B-B14F-4D97-AF65-F5344CB8AC3E}">
        <p14:creationId xmlns:p14="http://schemas.microsoft.com/office/powerpoint/2010/main" val="184731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12 minutos </a:t>
            </a:r>
            <a:r>
              <a:rPr lang="es-ES" dirty="0"/>
              <a:t>les sobra tiempo, podría hacerse con 1 min por pregunta).</a:t>
            </a:r>
          </a:p>
          <a:p>
            <a:r>
              <a:rPr lang="es-ES" dirty="0" err="1"/>
              <a:t>Quizas</a:t>
            </a:r>
            <a:r>
              <a:rPr lang="es-ES" dirty="0"/>
              <a:t> seria mejor hacer un resumen general (5 min) de todo el tema para centrarlos en la actividad</a:t>
            </a:r>
          </a:p>
        </p:txBody>
      </p:sp>
      <p:sp>
        <p:nvSpPr>
          <p:cNvPr id="4" name="Marcador de número de diapositiva 3"/>
          <p:cNvSpPr>
            <a:spLocks noGrp="1"/>
          </p:cNvSpPr>
          <p:nvPr>
            <p:ph type="sldNum" sz="quarter" idx="10"/>
          </p:nvPr>
        </p:nvSpPr>
        <p:spPr/>
        <p:txBody>
          <a:bodyPr/>
          <a:lstStyle/>
          <a:p>
            <a:fld id="{C0056517-2563-4F50-9BDE-278CE8A5BA23}" type="slidenum">
              <a:rPr lang="es-ES" smtClean="0"/>
              <a:t>9</a:t>
            </a:fld>
            <a:endParaRPr lang="es-ES"/>
          </a:p>
        </p:txBody>
      </p:sp>
    </p:spTree>
    <p:extLst>
      <p:ext uri="{BB962C8B-B14F-4D97-AF65-F5344CB8AC3E}">
        <p14:creationId xmlns:p14="http://schemas.microsoft.com/office/powerpoint/2010/main" val="97185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ca-ES"/>
              <a:t>Feu clic aquí per editar l'estil</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7DDD702F-AB7D-42E6-A291-27D3B4D79260}" type="datetimeFigureOut">
              <a:rPr lang="es-ES" smtClean="0"/>
              <a:t>20/07/2018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84171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7DDD702F-AB7D-42E6-A291-27D3B4D79260}" type="datetimeFigureOut">
              <a:rPr lang="es-ES" smtClean="0"/>
              <a:t>20/07/2018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35795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7DDD702F-AB7D-42E6-A291-27D3B4D79260}" type="datetimeFigureOut">
              <a:rPr lang="es-ES" smtClean="0"/>
              <a:t>20/07/2018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391953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7DDD702F-AB7D-42E6-A291-27D3B4D79260}" type="datetimeFigureOut">
              <a:rPr lang="es-ES" smtClean="0"/>
              <a:t>20/07/2018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45431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ca-ES"/>
              <a:t>Feu clic aquí per editar l'estil</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7DDD702F-AB7D-42E6-A291-27D3B4D79260}" type="datetimeFigureOut">
              <a:rPr lang="es-ES" smtClean="0"/>
              <a:t>20/07/2018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40479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7DDD702F-AB7D-42E6-A291-27D3B4D79260}" type="datetimeFigureOut">
              <a:rPr lang="es-ES" smtClean="0"/>
              <a:t>20/07/2018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173799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ca-ES"/>
              <a:t>Feu clic aquí per editar l'estil</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682329" y="2505075"/>
            <a:ext cx="4190702"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5014913" y="2505075"/>
            <a:ext cx="4211340"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7DDD702F-AB7D-42E6-A291-27D3B4D79260}" type="datetimeFigureOut">
              <a:rPr lang="es-ES" smtClean="0"/>
              <a:t>20/07/2018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39223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7DDD702F-AB7D-42E6-A291-27D3B4D79260}" type="datetimeFigureOut">
              <a:rPr lang="es-ES" smtClean="0"/>
              <a:t>20/07/2018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215224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D702F-AB7D-42E6-A291-27D3B4D79260}" type="datetimeFigureOut">
              <a:rPr lang="es-ES" smtClean="0"/>
              <a:t>20/07/2018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186094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ca-ES"/>
              <a:t>Feu clic aquí per editar l'estil</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5" name="Date Placeholder 4"/>
          <p:cNvSpPr>
            <a:spLocks noGrp="1"/>
          </p:cNvSpPr>
          <p:nvPr>
            <p:ph type="dt" sz="half" idx="10"/>
          </p:nvPr>
        </p:nvSpPr>
        <p:spPr/>
        <p:txBody>
          <a:bodyPr/>
          <a:lstStyle/>
          <a:p>
            <a:fld id="{7DDD702F-AB7D-42E6-A291-27D3B4D79260}" type="datetimeFigureOut">
              <a:rPr lang="es-ES" smtClean="0"/>
              <a:t>20/07/2018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386897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ca-ES"/>
              <a:t>Feu clic aquí per editar l'estil</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5" name="Date Placeholder 4"/>
          <p:cNvSpPr>
            <a:spLocks noGrp="1"/>
          </p:cNvSpPr>
          <p:nvPr>
            <p:ph type="dt" sz="half" idx="10"/>
          </p:nvPr>
        </p:nvSpPr>
        <p:spPr/>
        <p:txBody>
          <a:bodyPr/>
          <a:lstStyle/>
          <a:p>
            <a:fld id="{7DDD702F-AB7D-42E6-A291-27D3B4D79260}" type="datetimeFigureOut">
              <a:rPr lang="es-ES" smtClean="0"/>
              <a:t>20/07/2018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7D786D3-D13F-4959-B387-9D462EF7EBFB}" type="slidenum">
              <a:rPr lang="es-ES" smtClean="0"/>
              <a:t>‹Nº›</a:t>
            </a:fld>
            <a:endParaRPr lang="es-ES"/>
          </a:p>
        </p:txBody>
      </p:sp>
    </p:spTree>
    <p:extLst>
      <p:ext uri="{BB962C8B-B14F-4D97-AF65-F5344CB8AC3E}">
        <p14:creationId xmlns:p14="http://schemas.microsoft.com/office/powerpoint/2010/main" val="95665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D702F-AB7D-42E6-A291-27D3B4D79260}" type="datetimeFigureOut">
              <a:rPr lang="es-ES" smtClean="0"/>
              <a:t>20/07/2018</a:t>
            </a:fld>
            <a:endParaRPr lang="es-E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86D3-D13F-4959-B387-9D462EF7EBFB}" type="slidenum">
              <a:rPr lang="es-ES" smtClean="0"/>
              <a:t>‹Nº›</a:t>
            </a:fld>
            <a:endParaRPr lang="es-ES"/>
          </a:p>
        </p:txBody>
      </p:sp>
    </p:spTree>
    <p:extLst>
      <p:ext uri="{BB962C8B-B14F-4D97-AF65-F5344CB8AC3E}">
        <p14:creationId xmlns:p14="http://schemas.microsoft.com/office/powerpoint/2010/main" val="2493913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file:///F:\XARXA%20VALENCIA%20LOLES\REUNIO%20VALENCIA%202018\flipped%20class%20April%202017_Victoria.ppsx#-1,1,Diapositiva 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a:picLocks noChangeAspect="1"/>
          </p:cNvPicPr>
          <p:nvPr/>
        </p:nvPicPr>
        <p:blipFill rotWithShape="1">
          <a:blip r:embed="rId3"/>
          <a:srcRect l="40000" t="40058" r="39626" b="32740"/>
          <a:stretch/>
        </p:blipFill>
        <p:spPr>
          <a:xfrm>
            <a:off x="551933" y="82510"/>
            <a:ext cx="7941276" cy="5964064"/>
          </a:xfrm>
          <a:prstGeom prst="rect">
            <a:avLst/>
          </a:prstGeom>
        </p:spPr>
      </p:pic>
      <p:sp>
        <p:nvSpPr>
          <p:cNvPr id="9" name="QuadreDeText 8"/>
          <p:cNvSpPr txBox="1"/>
          <p:nvPr/>
        </p:nvSpPr>
        <p:spPr>
          <a:xfrm>
            <a:off x="4930343" y="4251576"/>
            <a:ext cx="4938584" cy="2123658"/>
          </a:xfrm>
          <a:prstGeom prst="rect">
            <a:avLst/>
          </a:prstGeom>
          <a:noFill/>
        </p:spPr>
        <p:txBody>
          <a:bodyPr wrap="square" rtlCol="0">
            <a:spAutoFit/>
          </a:bodyPr>
          <a:lstStyle/>
          <a:p>
            <a:pPr algn="ctr"/>
            <a:r>
              <a:rPr lang="ca-ES" sz="4400" dirty="0">
                <a:solidFill>
                  <a:srgbClr val="0066CC"/>
                </a:solidFill>
                <a:effectLst>
                  <a:outerShdw blurRad="38100" dist="38100" dir="2700000" algn="tl">
                    <a:srgbClr val="000000">
                      <a:alpha val="43137"/>
                    </a:srgbClr>
                  </a:outerShdw>
                </a:effectLst>
              </a:rPr>
              <a:t>Red de </a:t>
            </a:r>
            <a:r>
              <a:rPr lang="ca-ES" sz="4400" dirty="0" err="1">
                <a:solidFill>
                  <a:srgbClr val="0066CC"/>
                </a:solidFill>
                <a:effectLst>
                  <a:outerShdw blurRad="38100" dist="38100" dir="2700000" algn="tl">
                    <a:srgbClr val="000000">
                      <a:alpha val="43137"/>
                    </a:srgbClr>
                  </a:outerShdw>
                </a:effectLst>
              </a:rPr>
              <a:t>Innovación</a:t>
            </a:r>
            <a:r>
              <a:rPr lang="ca-ES" sz="4400" dirty="0">
                <a:solidFill>
                  <a:srgbClr val="0066CC"/>
                </a:solidFill>
                <a:effectLst>
                  <a:outerShdw blurRad="38100" dist="38100" dir="2700000" algn="tl">
                    <a:srgbClr val="000000">
                      <a:alpha val="43137"/>
                    </a:srgbClr>
                  </a:outerShdw>
                </a:effectLst>
              </a:rPr>
              <a:t> </a:t>
            </a:r>
            <a:r>
              <a:rPr lang="ca-ES" sz="4400" dirty="0" err="1">
                <a:solidFill>
                  <a:srgbClr val="0066CC"/>
                </a:solidFill>
                <a:effectLst>
                  <a:outerShdw blurRad="38100" dist="38100" dir="2700000" algn="tl">
                    <a:srgbClr val="000000">
                      <a:alpha val="43137"/>
                    </a:srgbClr>
                  </a:outerShdw>
                </a:effectLst>
              </a:rPr>
              <a:t>Docente</a:t>
            </a:r>
            <a:r>
              <a:rPr lang="ca-ES" sz="4400" dirty="0">
                <a:solidFill>
                  <a:srgbClr val="0066CC"/>
                </a:solidFill>
                <a:effectLst>
                  <a:outerShdw blurRad="38100" dist="38100" dir="2700000" algn="tl">
                    <a:srgbClr val="000000">
                      <a:alpha val="43137"/>
                    </a:srgbClr>
                  </a:outerShdw>
                </a:effectLst>
              </a:rPr>
              <a:t> en  </a:t>
            </a:r>
            <a:r>
              <a:rPr lang="ca-ES" sz="4400" dirty="0" err="1">
                <a:solidFill>
                  <a:srgbClr val="0066CC"/>
                </a:solidFill>
                <a:effectLst>
                  <a:outerShdw blurRad="38100" dist="38100" dir="2700000" algn="tl">
                    <a:srgbClr val="000000">
                      <a:alpha val="43137"/>
                    </a:srgbClr>
                  </a:outerShdw>
                </a:effectLst>
              </a:rPr>
              <a:t>Farmacología</a:t>
            </a:r>
            <a:endParaRPr lang="es-ES" sz="4400" dirty="0">
              <a:solidFill>
                <a:srgbClr val="0066CC"/>
              </a:solidFill>
              <a:effectLst>
                <a:outerShdw blurRad="38100" dist="38100" dir="2700000" algn="tl">
                  <a:srgbClr val="000000">
                    <a:alpha val="43137"/>
                  </a:srgbClr>
                </a:outerShdw>
              </a:effectLst>
            </a:endParaRPr>
          </a:p>
        </p:txBody>
      </p:sp>
      <p:sp>
        <p:nvSpPr>
          <p:cNvPr id="10" name="QuadreDeText 9"/>
          <p:cNvSpPr txBox="1"/>
          <p:nvPr/>
        </p:nvSpPr>
        <p:spPr>
          <a:xfrm rot="20842840">
            <a:off x="2101032" y="2993182"/>
            <a:ext cx="5570307" cy="1107996"/>
          </a:xfrm>
          <a:prstGeom prst="rect">
            <a:avLst/>
          </a:prstGeom>
          <a:noFill/>
        </p:spPr>
        <p:txBody>
          <a:bodyPr wrap="none" rtlCol="0">
            <a:spAutoFit/>
          </a:bodyPr>
          <a:lstStyle/>
          <a:p>
            <a:r>
              <a:rPr lang="ca-ES" sz="6600" b="1" i="1" dirty="0">
                <a:solidFill>
                  <a:srgbClr val="C00000"/>
                </a:solidFill>
                <a:effectLst>
                  <a:outerShdw blurRad="38100" dist="38100" dir="2700000" algn="tl">
                    <a:srgbClr val="000000">
                      <a:alpha val="43137"/>
                    </a:srgbClr>
                  </a:outerShdw>
                </a:effectLst>
              </a:rPr>
              <a:t>VALENCIA 2018</a:t>
            </a:r>
            <a:endParaRPr lang="es-ES" sz="6600" b="1" i="1" dirty="0">
              <a:solidFill>
                <a:srgbClr val="C00000"/>
              </a:solidFill>
              <a:effectLst>
                <a:outerShdw blurRad="38100" dist="38100" dir="2700000" algn="tl">
                  <a:srgbClr val="000000">
                    <a:alpha val="43137"/>
                  </a:srgbClr>
                </a:outerShdw>
              </a:effectLst>
            </a:endParaRPr>
          </a:p>
        </p:txBody>
      </p:sp>
      <p:sp>
        <p:nvSpPr>
          <p:cNvPr id="5" name="QuadreDeText 6">
            <a:extLst>
              <a:ext uri="{FF2B5EF4-FFF2-40B4-BE49-F238E27FC236}">
                <a16:creationId xmlns="" xmlns:a16="http://schemas.microsoft.com/office/drawing/2014/main" id="{A6431B06-FA4C-43DE-93B7-C5D82C52F290}"/>
              </a:ext>
            </a:extLst>
          </p:cNvPr>
          <p:cNvSpPr txBox="1"/>
          <p:nvPr/>
        </p:nvSpPr>
        <p:spPr>
          <a:xfrm>
            <a:off x="216226" y="6385473"/>
            <a:ext cx="2850824" cy="461665"/>
          </a:xfrm>
          <a:prstGeom prst="rect">
            <a:avLst/>
          </a:prstGeom>
          <a:noFill/>
        </p:spPr>
        <p:txBody>
          <a:bodyPr wrap="square" rtlCol="0">
            <a:spAutoFit/>
          </a:bodyPr>
          <a:lstStyle/>
          <a:p>
            <a:r>
              <a:rPr lang="ca-ES" sz="2400" b="1" dirty="0"/>
              <a:t>M Victòria Clos </a:t>
            </a:r>
            <a:endParaRPr lang="es-ES" sz="2400" b="1" dirty="0"/>
          </a:p>
        </p:txBody>
      </p:sp>
      <p:pic>
        <p:nvPicPr>
          <p:cNvPr id="6" name="Imatge 7">
            <a:extLst>
              <a:ext uri="{FF2B5EF4-FFF2-40B4-BE49-F238E27FC236}">
                <a16:creationId xmlns="" xmlns:a16="http://schemas.microsoft.com/office/drawing/2014/main" id="{150BC504-E6D4-4774-8C41-766DCA70B82F}"/>
              </a:ext>
            </a:extLst>
          </p:cNvPr>
          <p:cNvPicPr>
            <a:picLocks noChangeAspect="1"/>
          </p:cNvPicPr>
          <p:nvPr/>
        </p:nvPicPr>
        <p:blipFill rotWithShape="1">
          <a:blip r:embed="rId4">
            <a:extLst>
              <a:ext uri="{28A0092B-C50C-407E-A947-70E740481C1C}">
                <a14:useLocalDpi xmlns:a14="http://schemas.microsoft.com/office/drawing/2010/main" val="0"/>
              </a:ext>
            </a:extLst>
          </a:blip>
          <a:srcRect b="52401"/>
          <a:stretch/>
        </p:blipFill>
        <p:spPr>
          <a:xfrm>
            <a:off x="-385656" y="5743957"/>
            <a:ext cx="3135835" cy="749118"/>
          </a:xfrm>
          <a:prstGeom prst="rect">
            <a:avLst/>
          </a:prstGeom>
        </p:spPr>
      </p:pic>
    </p:spTree>
    <p:extLst>
      <p:ext uri="{BB962C8B-B14F-4D97-AF65-F5344CB8AC3E}">
        <p14:creationId xmlns:p14="http://schemas.microsoft.com/office/powerpoint/2010/main" val="398206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5F67A7D-9DD7-4B4D-8E65-878C6595708E}"/>
              </a:ext>
            </a:extLst>
          </p:cNvPr>
          <p:cNvPicPr>
            <a:picLocks noChangeAspect="1"/>
          </p:cNvPicPr>
          <p:nvPr/>
        </p:nvPicPr>
        <p:blipFill rotWithShape="1">
          <a:blip r:embed="rId2"/>
          <a:srcRect l="7209" t="22532" r="51121" b="17609"/>
          <a:stretch/>
        </p:blipFill>
        <p:spPr>
          <a:xfrm>
            <a:off x="5778137" y="3522618"/>
            <a:ext cx="4127863" cy="3335382"/>
          </a:xfrm>
          <a:prstGeom prst="rect">
            <a:avLst/>
          </a:prstGeom>
        </p:spPr>
      </p:pic>
      <p:pic>
        <p:nvPicPr>
          <p:cNvPr id="4" name="Imagen 3">
            <a:extLst>
              <a:ext uri="{FF2B5EF4-FFF2-40B4-BE49-F238E27FC236}">
                <a16:creationId xmlns="" xmlns:a16="http://schemas.microsoft.com/office/drawing/2014/main" id="{CD88C3DC-2EF8-43E1-98B5-43A350CB22C0}"/>
              </a:ext>
            </a:extLst>
          </p:cNvPr>
          <p:cNvPicPr>
            <a:picLocks noChangeAspect="1"/>
          </p:cNvPicPr>
          <p:nvPr/>
        </p:nvPicPr>
        <p:blipFill rotWithShape="1">
          <a:blip r:embed="rId3"/>
          <a:srcRect l="7561" t="25189" r="39340" b="12452"/>
          <a:stretch/>
        </p:blipFill>
        <p:spPr>
          <a:xfrm>
            <a:off x="121918" y="47898"/>
            <a:ext cx="6287591" cy="4153558"/>
          </a:xfrm>
          <a:prstGeom prst="rect">
            <a:avLst/>
          </a:prstGeom>
        </p:spPr>
      </p:pic>
      <p:sp>
        <p:nvSpPr>
          <p:cNvPr id="2" name="CuadroTexto 1">
            <a:extLst>
              <a:ext uri="{FF2B5EF4-FFF2-40B4-BE49-F238E27FC236}">
                <a16:creationId xmlns="" xmlns:a16="http://schemas.microsoft.com/office/drawing/2014/main" id="{6FFE93E8-D029-4FF4-98AF-502CE16C96D1}"/>
              </a:ext>
            </a:extLst>
          </p:cNvPr>
          <p:cNvSpPr txBox="1"/>
          <p:nvPr/>
        </p:nvSpPr>
        <p:spPr>
          <a:xfrm>
            <a:off x="322217" y="4859382"/>
            <a:ext cx="4781006" cy="1200329"/>
          </a:xfrm>
          <a:prstGeom prst="rect">
            <a:avLst/>
          </a:prstGeom>
          <a:noFill/>
        </p:spPr>
        <p:txBody>
          <a:bodyPr wrap="square" rtlCol="0">
            <a:spAutoFit/>
          </a:bodyPr>
          <a:lstStyle/>
          <a:p>
            <a:r>
              <a:rPr lang="es-ES" b="1" dirty="0">
                <a:solidFill>
                  <a:srgbClr val="FF6600"/>
                </a:solidFill>
              </a:rPr>
              <a:t>IMPORTANTE! para los estudiantes:</a:t>
            </a:r>
          </a:p>
          <a:p>
            <a:r>
              <a:rPr lang="es-ES" dirty="0"/>
              <a:t>Señalar en los apuntes los temas que salen en las preguntas.</a:t>
            </a:r>
          </a:p>
          <a:p>
            <a:r>
              <a:rPr lang="es-ES" dirty="0"/>
              <a:t> </a:t>
            </a:r>
          </a:p>
        </p:txBody>
      </p:sp>
      <p:sp>
        <p:nvSpPr>
          <p:cNvPr id="8" name="CuadroTexto 7">
            <a:extLst>
              <a:ext uri="{FF2B5EF4-FFF2-40B4-BE49-F238E27FC236}">
                <a16:creationId xmlns="" xmlns:a16="http://schemas.microsoft.com/office/drawing/2014/main" id="{FFF32E48-BBF3-4ADD-8303-4BF5AF4C68D4}"/>
              </a:ext>
            </a:extLst>
          </p:cNvPr>
          <p:cNvSpPr txBox="1"/>
          <p:nvPr/>
        </p:nvSpPr>
        <p:spPr>
          <a:xfrm>
            <a:off x="6063356" y="866074"/>
            <a:ext cx="3731603" cy="1200329"/>
          </a:xfrm>
          <a:prstGeom prst="rect">
            <a:avLst/>
          </a:prstGeom>
          <a:noFill/>
        </p:spPr>
        <p:txBody>
          <a:bodyPr wrap="square" rtlCol="0">
            <a:spAutoFit/>
          </a:bodyPr>
          <a:lstStyle/>
          <a:p>
            <a:r>
              <a:rPr lang="es-ES" b="1" dirty="0">
                <a:solidFill>
                  <a:srgbClr val="FF6600"/>
                </a:solidFill>
              </a:rPr>
              <a:t>IMPORTANTE! para el profesor:</a:t>
            </a:r>
          </a:p>
          <a:p>
            <a:r>
              <a:rPr lang="es-ES" dirty="0"/>
              <a:t>Entregar el Q con las preguntas y las opciones aleatorizadas.</a:t>
            </a:r>
          </a:p>
          <a:p>
            <a:r>
              <a:rPr lang="es-ES" dirty="0"/>
              <a:t> </a:t>
            </a:r>
          </a:p>
        </p:txBody>
      </p:sp>
    </p:spTree>
    <p:extLst>
      <p:ext uri="{BB962C8B-B14F-4D97-AF65-F5344CB8AC3E}">
        <p14:creationId xmlns:p14="http://schemas.microsoft.com/office/powerpoint/2010/main" val="27423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a:extLst>
              <a:ext uri="{FF2B5EF4-FFF2-40B4-BE49-F238E27FC236}">
                <a16:creationId xmlns="" xmlns:a16="http://schemas.microsoft.com/office/drawing/2014/main" id="{C94BCDA4-075F-48B0-AA05-05BAF1F7B1E8}"/>
              </a:ext>
            </a:extLst>
          </p:cNvPr>
          <p:cNvGrpSpPr/>
          <p:nvPr/>
        </p:nvGrpSpPr>
        <p:grpSpPr>
          <a:xfrm>
            <a:off x="191587" y="209005"/>
            <a:ext cx="9509761" cy="6540138"/>
            <a:chOff x="191587" y="209005"/>
            <a:chExt cx="9509761" cy="6540138"/>
          </a:xfrm>
        </p:grpSpPr>
        <p:sp>
          <p:nvSpPr>
            <p:cNvPr id="4" name="CuadroTexto 3">
              <a:extLst>
                <a:ext uri="{FF2B5EF4-FFF2-40B4-BE49-F238E27FC236}">
                  <a16:creationId xmlns="" xmlns:a16="http://schemas.microsoft.com/office/drawing/2014/main" id="{FFA30040-67BC-4382-B2A3-088FE04C64B2}"/>
                </a:ext>
              </a:extLst>
            </p:cNvPr>
            <p:cNvSpPr txBox="1"/>
            <p:nvPr/>
          </p:nvSpPr>
          <p:spPr>
            <a:xfrm>
              <a:off x="435429" y="330926"/>
              <a:ext cx="4101737" cy="6418217"/>
            </a:xfrm>
            <a:prstGeom prst="rect">
              <a:avLst/>
            </a:prstGeom>
            <a:noFill/>
          </p:spPr>
          <p:txBody>
            <a:bodyPr wrap="square" rtlCol="0">
              <a:spAutoFit/>
            </a:bodyPr>
            <a:lstStyle/>
            <a:p>
              <a:endParaRPr lang="es-ES" dirty="0"/>
            </a:p>
          </p:txBody>
        </p:sp>
        <p:pic>
          <p:nvPicPr>
            <p:cNvPr id="6" name="Imagen 5">
              <a:extLst>
                <a:ext uri="{FF2B5EF4-FFF2-40B4-BE49-F238E27FC236}">
                  <a16:creationId xmlns="" xmlns:a16="http://schemas.microsoft.com/office/drawing/2014/main" id="{F833816C-3E11-450B-A975-FD7392F2D947}"/>
                </a:ext>
              </a:extLst>
            </p:cNvPr>
            <p:cNvPicPr>
              <a:picLocks noChangeAspect="1"/>
            </p:cNvPicPr>
            <p:nvPr/>
          </p:nvPicPr>
          <p:blipFill rotWithShape="1">
            <a:blip r:embed="rId2"/>
            <a:srcRect l="13714" t="21126" r="32132" b="13546"/>
            <a:stretch/>
          </p:blipFill>
          <p:spPr>
            <a:xfrm>
              <a:off x="191587" y="209005"/>
              <a:ext cx="9509761" cy="6453052"/>
            </a:xfrm>
            <a:prstGeom prst="rect">
              <a:avLst/>
            </a:prstGeom>
          </p:spPr>
        </p:pic>
        <p:sp>
          <p:nvSpPr>
            <p:cNvPr id="7" name="Elipse 6">
              <a:extLst>
                <a:ext uri="{FF2B5EF4-FFF2-40B4-BE49-F238E27FC236}">
                  <a16:creationId xmlns="" xmlns:a16="http://schemas.microsoft.com/office/drawing/2014/main" id="{151A5D28-981B-49C5-86C4-69227A2C2A93}"/>
                </a:ext>
              </a:extLst>
            </p:cNvPr>
            <p:cNvSpPr/>
            <p:nvPr/>
          </p:nvSpPr>
          <p:spPr>
            <a:xfrm>
              <a:off x="1419497" y="966651"/>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 xmlns:a16="http://schemas.microsoft.com/office/drawing/2014/main" id="{8550A8CC-730D-4BF3-ABF8-55BEF446D15D}"/>
                </a:ext>
              </a:extLst>
            </p:cNvPr>
            <p:cNvSpPr/>
            <p:nvPr/>
          </p:nvSpPr>
          <p:spPr>
            <a:xfrm>
              <a:off x="1963781" y="1188723"/>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 xmlns:a16="http://schemas.microsoft.com/office/drawing/2014/main" id="{17AE4511-542C-4FA8-897B-FE705119000E}"/>
                </a:ext>
              </a:extLst>
            </p:cNvPr>
            <p:cNvSpPr/>
            <p:nvPr/>
          </p:nvSpPr>
          <p:spPr>
            <a:xfrm>
              <a:off x="2555969" y="2312129"/>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 xmlns:a16="http://schemas.microsoft.com/office/drawing/2014/main" id="{861BC976-C88D-465C-B0CF-2795F9188731}"/>
                </a:ext>
              </a:extLst>
            </p:cNvPr>
            <p:cNvSpPr/>
            <p:nvPr/>
          </p:nvSpPr>
          <p:spPr>
            <a:xfrm>
              <a:off x="1898471" y="2891252"/>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 xmlns:a16="http://schemas.microsoft.com/office/drawing/2014/main" id="{F09991A7-044C-40B7-9F8E-A46FAE7A5864}"/>
                </a:ext>
              </a:extLst>
            </p:cNvPr>
            <p:cNvSpPr/>
            <p:nvPr/>
          </p:nvSpPr>
          <p:spPr>
            <a:xfrm>
              <a:off x="1018904" y="3431183"/>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 xmlns:a16="http://schemas.microsoft.com/office/drawing/2014/main" id="{9B5C306B-1A8D-4619-BC17-859E94C3E212}"/>
                </a:ext>
              </a:extLst>
            </p:cNvPr>
            <p:cNvSpPr/>
            <p:nvPr/>
          </p:nvSpPr>
          <p:spPr>
            <a:xfrm>
              <a:off x="3461670" y="3783883"/>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 xmlns:a16="http://schemas.microsoft.com/office/drawing/2014/main" id="{944E2837-D286-4BC5-8314-F81B61FB2378}"/>
                </a:ext>
              </a:extLst>
            </p:cNvPr>
            <p:cNvSpPr/>
            <p:nvPr/>
          </p:nvSpPr>
          <p:spPr>
            <a:xfrm>
              <a:off x="1210504" y="4676512"/>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 xmlns:a16="http://schemas.microsoft.com/office/drawing/2014/main" id="{63D957CE-E774-4E21-A662-55B1AB6248B2}"/>
                </a:ext>
              </a:extLst>
            </p:cNvPr>
            <p:cNvSpPr/>
            <p:nvPr/>
          </p:nvSpPr>
          <p:spPr>
            <a:xfrm>
              <a:off x="2373085" y="4323815"/>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 xmlns:a16="http://schemas.microsoft.com/office/drawing/2014/main" id="{E0B0A5BC-F435-4B43-827C-22E9B4109E5A}"/>
                </a:ext>
              </a:extLst>
            </p:cNvPr>
            <p:cNvSpPr/>
            <p:nvPr/>
          </p:nvSpPr>
          <p:spPr>
            <a:xfrm>
              <a:off x="3278789" y="5664934"/>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 xmlns:a16="http://schemas.microsoft.com/office/drawing/2014/main" id="{16915B77-9647-4A76-BA4F-680C8A0E821F}"/>
                </a:ext>
              </a:extLst>
            </p:cNvPr>
            <p:cNvSpPr/>
            <p:nvPr/>
          </p:nvSpPr>
          <p:spPr>
            <a:xfrm>
              <a:off x="3788241" y="5347072"/>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 xmlns:a16="http://schemas.microsoft.com/office/drawing/2014/main" id="{B99EEA78-B180-47AD-BF4C-82D93502DF32}"/>
                </a:ext>
              </a:extLst>
            </p:cNvPr>
            <p:cNvSpPr/>
            <p:nvPr/>
          </p:nvSpPr>
          <p:spPr>
            <a:xfrm>
              <a:off x="1197454" y="6113425"/>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 xmlns:a16="http://schemas.microsoft.com/office/drawing/2014/main" id="{4595EFC1-E95E-431B-83C8-4997D769A8AC}"/>
                </a:ext>
              </a:extLst>
            </p:cNvPr>
            <p:cNvSpPr/>
            <p:nvPr/>
          </p:nvSpPr>
          <p:spPr>
            <a:xfrm>
              <a:off x="8900185" y="966651"/>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 xmlns:a16="http://schemas.microsoft.com/office/drawing/2014/main" id="{0AE053F0-1616-4003-B738-292482D6E483}"/>
                </a:ext>
              </a:extLst>
            </p:cNvPr>
            <p:cNvSpPr/>
            <p:nvPr/>
          </p:nvSpPr>
          <p:spPr>
            <a:xfrm>
              <a:off x="6662069" y="2068285"/>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 xmlns:a16="http://schemas.microsoft.com/office/drawing/2014/main" id="{A2593072-903A-4074-9CE2-FC3F5975C14B}"/>
                </a:ext>
              </a:extLst>
            </p:cNvPr>
            <p:cNvSpPr/>
            <p:nvPr/>
          </p:nvSpPr>
          <p:spPr>
            <a:xfrm>
              <a:off x="8081579" y="2225043"/>
              <a:ext cx="113212" cy="870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9986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a:picLocks noChangeAspect="1"/>
          </p:cNvPicPr>
          <p:nvPr/>
        </p:nvPicPr>
        <p:blipFill rotWithShape="1">
          <a:blip r:embed="rId3"/>
          <a:srcRect l="40000" t="40058" r="39626" b="32740"/>
          <a:stretch/>
        </p:blipFill>
        <p:spPr>
          <a:xfrm>
            <a:off x="868098" y="520509"/>
            <a:ext cx="7941276" cy="5964064"/>
          </a:xfrm>
          <a:prstGeom prst="rect">
            <a:avLst/>
          </a:prstGeom>
        </p:spPr>
      </p:pic>
      <p:sp>
        <p:nvSpPr>
          <p:cNvPr id="9" name="QuadreDeText 8"/>
          <p:cNvSpPr txBox="1"/>
          <p:nvPr/>
        </p:nvSpPr>
        <p:spPr>
          <a:xfrm>
            <a:off x="4905411" y="4665322"/>
            <a:ext cx="4938584" cy="1569660"/>
          </a:xfrm>
          <a:prstGeom prst="rect">
            <a:avLst/>
          </a:prstGeom>
          <a:noFill/>
        </p:spPr>
        <p:txBody>
          <a:bodyPr wrap="square" rtlCol="0">
            <a:spAutoFit/>
          </a:bodyPr>
          <a:lstStyle/>
          <a:p>
            <a:pPr algn="ctr"/>
            <a:r>
              <a:rPr lang="ca-ES" sz="9600" dirty="0">
                <a:solidFill>
                  <a:srgbClr val="0066CC"/>
                </a:solidFill>
                <a:effectLst>
                  <a:outerShdw blurRad="38100" dist="38100" dir="2700000" algn="tl">
                    <a:srgbClr val="000000">
                      <a:alpha val="43137"/>
                    </a:srgbClr>
                  </a:outerShdw>
                </a:effectLst>
              </a:rPr>
              <a:t>GRACIAS</a:t>
            </a:r>
            <a:endParaRPr lang="es-ES" sz="9600" dirty="0">
              <a:solidFill>
                <a:srgbClr val="0066CC"/>
              </a:solidFill>
              <a:effectLst>
                <a:outerShdw blurRad="38100" dist="38100" dir="2700000" algn="tl">
                  <a:srgbClr val="000000">
                    <a:alpha val="43137"/>
                  </a:srgbClr>
                </a:outerShdw>
              </a:effectLst>
            </a:endParaRPr>
          </a:p>
        </p:txBody>
      </p:sp>
      <p:sp>
        <p:nvSpPr>
          <p:cNvPr id="10" name="QuadreDeText 9"/>
          <p:cNvSpPr txBox="1"/>
          <p:nvPr/>
        </p:nvSpPr>
        <p:spPr>
          <a:xfrm rot="20842840">
            <a:off x="2101032" y="2993182"/>
            <a:ext cx="5570307" cy="1107996"/>
          </a:xfrm>
          <a:prstGeom prst="rect">
            <a:avLst/>
          </a:prstGeom>
          <a:noFill/>
        </p:spPr>
        <p:txBody>
          <a:bodyPr wrap="none" rtlCol="0">
            <a:spAutoFit/>
          </a:bodyPr>
          <a:lstStyle/>
          <a:p>
            <a:r>
              <a:rPr lang="ca-ES" sz="6600" b="1" i="1" dirty="0">
                <a:solidFill>
                  <a:srgbClr val="C00000"/>
                </a:solidFill>
                <a:effectLst>
                  <a:outerShdw blurRad="38100" dist="38100" dir="2700000" algn="tl">
                    <a:srgbClr val="000000">
                      <a:alpha val="43137"/>
                    </a:srgbClr>
                  </a:outerShdw>
                </a:effectLst>
              </a:rPr>
              <a:t>VALENCIA 2018</a:t>
            </a:r>
            <a:endParaRPr lang="es-ES" sz="6600" b="1" i="1" dirty="0">
              <a:solidFill>
                <a:srgbClr val="C00000"/>
              </a:solidFill>
              <a:effectLst>
                <a:outerShdw blurRad="38100" dist="38100" dir="2700000" algn="tl">
                  <a:srgbClr val="000000">
                    <a:alpha val="43137"/>
                  </a:srgbClr>
                </a:outerShdw>
              </a:effectLst>
            </a:endParaRPr>
          </a:p>
        </p:txBody>
      </p:sp>
      <p:sp>
        <p:nvSpPr>
          <p:cNvPr id="2" name="CuadroTexto 1">
            <a:extLst>
              <a:ext uri="{FF2B5EF4-FFF2-40B4-BE49-F238E27FC236}">
                <a16:creationId xmlns="" xmlns:a16="http://schemas.microsoft.com/office/drawing/2014/main" id="{556850D4-D89B-4C5D-96F9-DD94809BF91A}"/>
              </a:ext>
            </a:extLst>
          </p:cNvPr>
          <p:cNvSpPr txBox="1"/>
          <p:nvPr/>
        </p:nvSpPr>
        <p:spPr>
          <a:xfrm>
            <a:off x="648265" y="396055"/>
            <a:ext cx="1399014" cy="615553"/>
          </a:xfrm>
          <a:prstGeom prst="rect">
            <a:avLst/>
          </a:prstGeom>
          <a:solidFill>
            <a:srgbClr val="FFFF99"/>
          </a:solidFill>
        </p:spPr>
        <p:txBody>
          <a:bodyPr wrap="square" rtlCol="0">
            <a:spAutoFit/>
          </a:bodyPr>
          <a:lstStyle/>
          <a:p>
            <a:pPr algn="ctr"/>
            <a:r>
              <a:rPr lang="es-ES" b="1" dirty="0"/>
              <a:t>ABP</a:t>
            </a:r>
          </a:p>
          <a:p>
            <a:pPr algn="ctr"/>
            <a:r>
              <a:rPr lang="es-ES" sz="1600" dirty="0"/>
              <a:t>UCM, US, UB</a:t>
            </a:r>
          </a:p>
        </p:txBody>
      </p:sp>
      <p:sp>
        <p:nvSpPr>
          <p:cNvPr id="11" name="CuadroTexto 10">
            <a:extLst>
              <a:ext uri="{FF2B5EF4-FFF2-40B4-BE49-F238E27FC236}">
                <a16:creationId xmlns="" xmlns:a16="http://schemas.microsoft.com/office/drawing/2014/main" id="{AC602D8D-6C93-4F32-A2BB-F7BBBFC66A58}"/>
              </a:ext>
            </a:extLst>
          </p:cNvPr>
          <p:cNvSpPr txBox="1"/>
          <p:nvPr/>
        </p:nvSpPr>
        <p:spPr>
          <a:xfrm>
            <a:off x="6118924" y="216309"/>
            <a:ext cx="1034351" cy="892552"/>
          </a:xfrm>
          <a:prstGeom prst="rect">
            <a:avLst/>
          </a:prstGeom>
          <a:solidFill>
            <a:schemeClr val="accent4"/>
          </a:solidFill>
        </p:spPr>
        <p:txBody>
          <a:bodyPr wrap="square" rtlCol="0">
            <a:spAutoFit/>
          </a:bodyPr>
          <a:lstStyle/>
          <a:p>
            <a:pPr algn="ctr"/>
            <a:r>
              <a:rPr lang="es-ES" b="1" dirty="0"/>
              <a:t>FLIPPED </a:t>
            </a:r>
          </a:p>
          <a:p>
            <a:pPr algn="ctr"/>
            <a:r>
              <a:rPr lang="es-ES" b="1" dirty="0"/>
              <a:t>CLASS</a:t>
            </a:r>
            <a:endParaRPr lang="es-ES" sz="1600" b="1" dirty="0"/>
          </a:p>
          <a:p>
            <a:pPr algn="ctr"/>
            <a:r>
              <a:rPr lang="es-ES" sz="1600" dirty="0"/>
              <a:t>UAB, UFV</a:t>
            </a:r>
            <a:endParaRPr lang="es-ES" dirty="0"/>
          </a:p>
        </p:txBody>
      </p:sp>
      <p:sp>
        <p:nvSpPr>
          <p:cNvPr id="12" name="CuadroTexto 11">
            <a:extLst>
              <a:ext uri="{FF2B5EF4-FFF2-40B4-BE49-F238E27FC236}">
                <a16:creationId xmlns="" xmlns:a16="http://schemas.microsoft.com/office/drawing/2014/main" id="{9B9A7484-6526-4AA8-8079-02199FEDDB58}"/>
              </a:ext>
            </a:extLst>
          </p:cNvPr>
          <p:cNvSpPr txBox="1"/>
          <p:nvPr/>
        </p:nvSpPr>
        <p:spPr>
          <a:xfrm>
            <a:off x="3178284" y="199037"/>
            <a:ext cx="1242712" cy="615553"/>
          </a:xfrm>
          <a:prstGeom prst="rect">
            <a:avLst/>
          </a:prstGeom>
          <a:solidFill>
            <a:schemeClr val="accent6">
              <a:lumMod val="60000"/>
              <a:lumOff val="40000"/>
            </a:schemeClr>
          </a:solidFill>
        </p:spPr>
        <p:txBody>
          <a:bodyPr wrap="none" rtlCol="0">
            <a:spAutoFit/>
          </a:bodyPr>
          <a:lstStyle/>
          <a:p>
            <a:pPr algn="ctr"/>
            <a:r>
              <a:rPr lang="es-ES" b="1" dirty="0"/>
              <a:t>PRÁCTICAS</a:t>
            </a:r>
          </a:p>
          <a:p>
            <a:pPr algn="ctr"/>
            <a:r>
              <a:rPr lang="es-ES" sz="1600" dirty="0"/>
              <a:t>UV, UM</a:t>
            </a:r>
            <a:endParaRPr lang="es-ES" dirty="0"/>
          </a:p>
        </p:txBody>
      </p:sp>
      <p:sp>
        <p:nvSpPr>
          <p:cNvPr id="13" name="CuadroTexto 12">
            <a:extLst>
              <a:ext uri="{FF2B5EF4-FFF2-40B4-BE49-F238E27FC236}">
                <a16:creationId xmlns="" xmlns:a16="http://schemas.microsoft.com/office/drawing/2014/main" id="{DDACACF8-E9FE-4DE5-8C60-69854051E75F}"/>
              </a:ext>
            </a:extLst>
          </p:cNvPr>
          <p:cNvSpPr txBox="1"/>
          <p:nvPr/>
        </p:nvSpPr>
        <p:spPr>
          <a:xfrm>
            <a:off x="82009" y="2787089"/>
            <a:ext cx="820225" cy="615553"/>
          </a:xfrm>
          <a:prstGeom prst="rect">
            <a:avLst/>
          </a:prstGeom>
          <a:solidFill>
            <a:srgbClr val="00FFFF"/>
          </a:solidFill>
        </p:spPr>
        <p:txBody>
          <a:bodyPr wrap="none" rtlCol="0">
            <a:spAutoFit/>
          </a:bodyPr>
          <a:lstStyle/>
          <a:p>
            <a:pPr algn="ctr"/>
            <a:r>
              <a:rPr lang="es-ES" b="1" dirty="0"/>
              <a:t>BLOGS</a:t>
            </a:r>
          </a:p>
          <a:p>
            <a:pPr algn="ctr"/>
            <a:r>
              <a:rPr lang="es-ES" sz="1600" dirty="0"/>
              <a:t>UG</a:t>
            </a:r>
          </a:p>
        </p:txBody>
      </p:sp>
      <p:sp>
        <p:nvSpPr>
          <p:cNvPr id="14" name="CuadroTexto 13">
            <a:extLst>
              <a:ext uri="{FF2B5EF4-FFF2-40B4-BE49-F238E27FC236}">
                <a16:creationId xmlns="" xmlns:a16="http://schemas.microsoft.com/office/drawing/2014/main" id="{4C293577-F306-4C8A-A275-4AE7A47DF492}"/>
              </a:ext>
            </a:extLst>
          </p:cNvPr>
          <p:cNvSpPr txBox="1"/>
          <p:nvPr/>
        </p:nvSpPr>
        <p:spPr>
          <a:xfrm>
            <a:off x="8249471" y="1986498"/>
            <a:ext cx="1004955" cy="892552"/>
          </a:xfrm>
          <a:prstGeom prst="rect">
            <a:avLst/>
          </a:prstGeom>
          <a:solidFill>
            <a:srgbClr val="C00000"/>
          </a:solidFill>
        </p:spPr>
        <p:txBody>
          <a:bodyPr wrap="none" rtlCol="0">
            <a:spAutoFit/>
          </a:bodyPr>
          <a:lstStyle/>
          <a:p>
            <a:pPr algn="ctr"/>
            <a:r>
              <a:rPr lang="es-ES" b="1" dirty="0">
                <a:solidFill>
                  <a:schemeClr val="bg1"/>
                </a:solidFill>
              </a:rPr>
              <a:t>AULA</a:t>
            </a:r>
          </a:p>
          <a:p>
            <a:pPr algn="ctr"/>
            <a:r>
              <a:rPr lang="es-ES" b="1" dirty="0">
                <a:solidFill>
                  <a:schemeClr val="bg1"/>
                </a:solidFill>
              </a:rPr>
              <a:t>VIRTUAL</a:t>
            </a:r>
          </a:p>
          <a:p>
            <a:pPr algn="ctr"/>
            <a:r>
              <a:rPr lang="es-ES" sz="1600" dirty="0">
                <a:solidFill>
                  <a:schemeClr val="bg1"/>
                </a:solidFill>
              </a:rPr>
              <a:t>UCM</a:t>
            </a:r>
          </a:p>
        </p:txBody>
      </p:sp>
      <p:sp>
        <p:nvSpPr>
          <p:cNvPr id="15" name="CuadroTexto 14">
            <a:extLst>
              <a:ext uri="{FF2B5EF4-FFF2-40B4-BE49-F238E27FC236}">
                <a16:creationId xmlns="" xmlns:a16="http://schemas.microsoft.com/office/drawing/2014/main" id="{4873B2D2-DB50-4073-9047-8D26570F1F04}"/>
              </a:ext>
            </a:extLst>
          </p:cNvPr>
          <p:cNvSpPr txBox="1"/>
          <p:nvPr/>
        </p:nvSpPr>
        <p:spPr>
          <a:xfrm>
            <a:off x="37582" y="5286825"/>
            <a:ext cx="1697901" cy="646331"/>
          </a:xfrm>
          <a:prstGeom prst="rect">
            <a:avLst/>
          </a:prstGeom>
          <a:solidFill>
            <a:srgbClr val="FF99FF"/>
          </a:solidFill>
        </p:spPr>
        <p:txBody>
          <a:bodyPr wrap="none" rtlCol="0">
            <a:spAutoFit/>
          </a:bodyPr>
          <a:lstStyle/>
          <a:p>
            <a:pPr algn="ctr"/>
            <a:r>
              <a:rPr lang="es-ES" b="1" dirty="0"/>
              <a:t>TURNINGPOINT</a:t>
            </a:r>
          </a:p>
          <a:p>
            <a:pPr algn="ctr"/>
            <a:r>
              <a:rPr lang="es-ES" dirty="0"/>
              <a:t>US</a:t>
            </a:r>
          </a:p>
        </p:txBody>
      </p:sp>
      <p:sp>
        <p:nvSpPr>
          <p:cNvPr id="16" name="CuadroTexto 15">
            <a:extLst>
              <a:ext uri="{FF2B5EF4-FFF2-40B4-BE49-F238E27FC236}">
                <a16:creationId xmlns="" xmlns:a16="http://schemas.microsoft.com/office/drawing/2014/main" id="{8E6AD3CF-9CD8-484F-B07C-987CD19C57F3}"/>
              </a:ext>
            </a:extLst>
          </p:cNvPr>
          <p:cNvSpPr txBox="1"/>
          <p:nvPr/>
        </p:nvSpPr>
        <p:spPr>
          <a:xfrm>
            <a:off x="8086442" y="456357"/>
            <a:ext cx="1496435" cy="892552"/>
          </a:xfrm>
          <a:prstGeom prst="rect">
            <a:avLst/>
          </a:prstGeom>
          <a:solidFill>
            <a:srgbClr val="66FF99"/>
          </a:solidFill>
        </p:spPr>
        <p:txBody>
          <a:bodyPr wrap="none" rtlCol="0">
            <a:spAutoFit/>
          </a:bodyPr>
          <a:lstStyle/>
          <a:p>
            <a:pPr algn="ctr"/>
            <a:r>
              <a:rPr lang="es-ES" b="1" dirty="0"/>
              <a:t>PUBLICACIÓN</a:t>
            </a:r>
          </a:p>
          <a:p>
            <a:pPr algn="ctr"/>
            <a:r>
              <a:rPr lang="es-ES" b="1" dirty="0"/>
              <a:t>ARTÍCULOS</a:t>
            </a:r>
          </a:p>
          <a:p>
            <a:pPr algn="ctr"/>
            <a:r>
              <a:rPr lang="es-ES" sz="1600" dirty="0"/>
              <a:t>UCH-CEU</a:t>
            </a:r>
          </a:p>
        </p:txBody>
      </p:sp>
    </p:spTree>
    <p:extLst>
      <p:ext uri="{BB962C8B-B14F-4D97-AF65-F5344CB8AC3E}">
        <p14:creationId xmlns:p14="http://schemas.microsoft.com/office/powerpoint/2010/main" val="117956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a:picLocks noChangeAspect="1"/>
          </p:cNvPicPr>
          <p:nvPr/>
        </p:nvPicPr>
        <p:blipFill rotWithShape="1">
          <a:blip r:embed="rId3"/>
          <a:srcRect l="40000" t="40058" r="39626" b="32740"/>
          <a:stretch/>
        </p:blipFill>
        <p:spPr>
          <a:xfrm>
            <a:off x="868098" y="520509"/>
            <a:ext cx="7941276" cy="5964064"/>
          </a:xfrm>
          <a:prstGeom prst="rect">
            <a:avLst/>
          </a:prstGeom>
        </p:spPr>
      </p:pic>
      <p:sp>
        <p:nvSpPr>
          <p:cNvPr id="9" name="QuadreDeText 8"/>
          <p:cNvSpPr txBox="1"/>
          <p:nvPr/>
        </p:nvSpPr>
        <p:spPr>
          <a:xfrm>
            <a:off x="4967416" y="3994858"/>
            <a:ext cx="4938584" cy="2123658"/>
          </a:xfrm>
          <a:prstGeom prst="rect">
            <a:avLst/>
          </a:prstGeom>
          <a:noFill/>
        </p:spPr>
        <p:txBody>
          <a:bodyPr wrap="square" rtlCol="0">
            <a:spAutoFit/>
          </a:bodyPr>
          <a:lstStyle/>
          <a:p>
            <a:pPr algn="ctr"/>
            <a:r>
              <a:rPr lang="ca-ES" sz="4400" dirty="0">
                <a:solidFill>
                  <a:srgbClr val="0066CC"/>
                </a:solidFill>
                <a:effectLst>
                  <a:outerShdw blurRad="38100" dist="38100" dir="2700000" algn="tl">
                    <a:srgbClr val="000000">
                      <a:alpha val="43137"/>
                    </a:srgbClr>
                  </a:outerShdw>
                </a:effectLst>
              </a:rPr>
              <a:t>Red de </a:t>
            </a:r>
            <a:r>
              <a:rPr lang="ca-ES" sz="4400" dirty="0" err="1">
                <a:solidFill>
                  <a:srgbClr val="0066CC"/>
                </a:solidFill>
                <a:effectLst>
                  <a:outerShdw blurRad="38100" dist="38100" dir="2700000" algn="tl">
                    <a:srgbClr val="000000">
                      <a:alpha val="43137"/>
                    </a:srgbClr>
                  </a:outerShdw>
                </a:effectLst>
              </a:rPr>
              <a:t>Innovación</a:t>
            </a:r>
            <a:r>
              <a:rPr lang="ca-ES" sz="4400" dirty="0">
                <a:solidFill>
                  <a:srgbClr val="0066CC"/>
                </a:solidFill>
                <a:effectLst>
                  <a:outerShdw blurRad="38100" dist="38100" dir="2700000" algn="tl">
                    <a:srgbClr val="000000">
                      <a:alpha val="43137"/>
                    </a:srgbClr>
                  </a:outerShdw>
                </a:effectLst>
              </a:rPr>
              <a:t> </a:t>
            </a:r>
            <a:r>
              <a:rPr lang="ca-ES" sz="4400" dirty="0" err="1">
                <a:solidFill>
                  <a:srgbClr val="0066CC"/>
                </a:solidFill>
                <a:effectLst>
                  <a:outerShdw blurRad="38100" dist="38100" dir="2700000" algn="tl">
                    <a:srgbClr val="000000">
                      <a:alpha val="43137"/>
                    </a:srgbClr>
                  </a:outerShdw>
                </a:effectLst>
              </a:rPr>
              <a:t>Docente</a:t>
            </a:r>
            <a:r>
              <a:rPr lang="ca-ES" sz="4400" dirty="0">
                <a:solidFill>
                  <a:srgbClr val="0066CC"/>
                </a:solidFill>
                <a:effectLst>
                  <a:outerShdw blurRad="38100" dist="38100" dir="2700000" algn="tl">
                    <a:srgbClr val="000000">
                      <a:alpha val="43137"/>
                    </a:srgbClr>
                  </a:outerShdw>
                </a:effectLst>
              </a:rPr>
              <a:t> en  </a:t>
            </a:r>
            <a:r>
              <a:rPr lang="ca-ES" sz="4400" dirty="0" err="1">
                <a:solidFill>
                  <a:srgbClr val="0066CC"/>
                </a:solidFill>
                <a:effectLst>
                  <a:outerShdw blurRad="38100" dist="38100" dir="2700000" algn="tl">
                    <a:srgbClr val="000000">
                      <a:alpha val="43137"/>
                    </a:srgbClr>
                  </a:outerShdw>
                </a:effectLst>
              </a:rPr>
              <a:t>Farmacología</a:t>
            </a:r>
            <a:endParaRPr lang="es-ES" sz="4400" dirty="0">
              <a:solidFill>
                <a:srgbClr val="0066CC"/>
              </a:solidFill>
              <a:effectLst>
                <a:outerShdw blurRad="38100" dist="38100" dir="2700000" algn="tl">
                  <a:srgbClr val="000000">
                    <a:alpha val="43137"/>
                  </a:srgbClr>
                </a:outerShdw>
              </a:effectLst>
            </a:endParaRPr>
          </a:p>
        </p:txBody>
      </p:sp>
      <p:sp>
        <p:nvSpPr>
          <p:cNvPr id="10" name="QuadreDeText 9"/>
          <p:cNvSpPr txBox="1"/>
          <p:nvPr/>
        </p:nvSpPr>
        <p:spPr>
          <a:xfrm rot="20842840">
            <a:off x="2101032" y="2993182"/>
            <a:ext cx="5570307" cy="1107996"/>
          </a:xfrm>
          <a:prstGeom prst="rect">
            <a:avLst/>
          </a:prstGeom>
          <a:noFill/>
        </p:spPr>
        <p:txBody>
          <a:bodyPr wrap="none" rtlCol="0">
            <a:spAutoFit/>
          </a:bodyPr>
          <a:lstStyle/>
          <a:p>
            <a:r>
              <a:rPr lang="ca-ES" sz="6600" b="1" i="1" dirty="0">
                <a:solidFill>
                  <a:srgbClr val="C00000"/>
                </a:solidFill>
                <a:effectLst>
                  <a:outerShdw blurRad="38100" dist="38100" dir="2700000" algn="tl">
                    <a:srgbClr val="000000">
                      <a:alpha val="43137"/>
                    </a:srgbClr>
                  </a:outerShdw>
                </a:effectLst>
              </a:rPr>
              <a:t>VALENCIA 2018</a:t>
            </a:r>
            <a:endParaRPr lang="es-ES" sz="6600" b="1" i="1" dirty="0">
              <a:solidFill>
                <a:srgbClr val="C00000"/>
              </a:solidFill>
              <a:effectLst>
                <a:outerShdw blurRad="38100" dist="38100" dir="2700000" algn="tl">
                  <a:srgbClr val="000000">
                    <a:alpha val="43137"/>
                  </a:srgbClr>
                </a:outerShdw>
              </a:effectLst>
            </a:endParaRPr>
          </a:p>
        </p:txBody>
      </p:sp>
      <p:sp>
        <p:nvSpPr>
          <p:cNvPr id="2" name="CuadroTexto 1">
            <a:extLst>
              <a:ext uri="{FF2B5EF4-FFF2-40B4-BE49-F238E27FC236}">
                <a16:creationId xmlns="" xmlns:a16="http://schemas.microsoft.com/office/drawing/2014/main" id="{556850D4-D89B-4C5D-96F9-DD94809BF91A}"/>
              </a:ext>
            </a:extLst>
          </p:cNvPr>
          <p:cNvSpPr txBox="1"/>
          <p:nvPr/>
        </p:nvSpPr>
        <p:spPr>
          <a:xfrm>
            <a:off x="648265" y="396055"/>
            <a:ext cx="1399014" cy="615553"/>
          </a:xfrm>
          <a:prstGeom prst="rect">
            <a:avLst/>
          </a:prstGeom>
          <a:solidFill>
            <a:srgbClr val="FFFF99"/>
          </a:solidFill>
        </p:spPr>
        <p:txBody>
          <a:bodyPr wrap="square" rtlCol="0">
            <a:spAutoFit/>
          </a:bodyPr>
          <a:lstStyle/>
          <a:p>
            <a:pPr algn="ctr"/>
            <a:r>
              <a:rPr lang="es-ES" b="1" dirty="0"/>
              <a:t>ABP</a:t>
            </a:r>
          </a:p>
          <a:p>
            <a:pPr algn="ctr"/>
            <a:r>
              <a:rPr lang="es-ES" sz="1600" dirty="0"/>
              <a:t>UCM, US, UB</a:t>
            </a:r>
          </a:p>
        </p:txBody>
      </p:sp>
      <p:sp>
        <p:nvSpPr>
          <p:cNvPr id="11" name="CuadroTexto 10">
            <a:extLst>
              <a:ext uri="{FF2B5EF4-FFF2-40B4-BE49-F238E27FC236}">
                <a16:creationId xmlns="" xmlns:a16="http://schemas.microsoft.com/office/drawing/2014/main" id="{AC602D8D-6C93-4F32-A2BB-F7BBBFC66A58}"/>
              </a:ext>
            </a:extLst>
          </p:cNvPr>
          <p:cNvSpPr txBox="1"/>
          <p:nvPr/>
        </p:nvSpPr>
        <p:spPr>
          <a:xfrm>
            <a:off x="6195124" y="330609"/>
            <a:ext cx="1034351" cy="892552"/>
          </a:xfrm>
          <a:prstGeom prst="rect">
            <a:avLst/>
          </a:prstGeom>
          <a:solidFill>
            <a:schemeClr val="accent4"/>
          </a:solidFill>
        </p:spPr>
        <p:txBody>
          <a:bodyPr wrap="square" rtlCol="0">
            <a:spAutoFit/>
          </a:bodyPr>
          <a:lstStyle/>
          <a:p>
            <a:pPr algn="ctr"/>
            <a:r>
              <a:rPr lang="es-ES" b="1" dirty="0"/>
              <a:t>FLIPPED </a:t>
            </a:r>
          </a:p>
          <a:p>
            <a:pPr algn="ctr"/>
            <a:r>
              <a:rPr lang="es-ES" b="1" dirty="0"/>
              <a:t>CLASS</a:t>
            </a:r>
            <a:endParaRPr lang="es-ES" sz="1600" b="1" dirty="0"/>
          </a:p>
          <a:p>
            <a:pPr algn="ctr"/>
            <a:r>
              <a:rPr lang="es-ES" sz="1600" dirty="0"/>
              <a:t>UAB, UFV</a:t>
            </a:r>
            <a:endParaRPr lang="es-ES" dirty="0"/>
          </a:p>
        </p:txBody>
      </p:sp>
      <p:sp>
        <p:nvSpPr>
          <p:cNvPr id="12" name="CuadroTexto 11">
            <a:extLst>
              <a:ext uri="{FF2B5EF4-FFF2-40B4-BE49-F238E27FC236}">
                <a16:creationId xmlns="" xmlns:a16="http://schemas.microsoft.com/office/drawing/2014/main" id="{9B9A7484-6526-4AA8-8079-02199FEDDB58}"/>
              </a:ext>
            </a:extLst>
          </p:cNvPr>
          <p:cNvSpPr txBox="1"/>
          <p:nvPr/>
        </p:nvSpPr>
        <p:spPr>
          <a:xfrm>
            <a:off x="3178284" y="199037"/>
            <a:ext cx="1242712" cy="615553"/>
          </a:xfrm>
          <a:prstGeom prst="rect">
            <a:avLst/>
          </a:prstGeom>
          <a:solidFill>
            <a:schemeClr val="accent6">
              <a:lumMod val="60000"/>
              <a:lumOff val="40000"/>
            </a:schemeClr>
          </a:solidFill>
        </p:spPr>
        <p:txBody>
          <a:bodyPr wrap="none" rtlCol="0">
            <a:spAutoFit/>
          </a:bodyPr>
          <a:lstStyle/>
          <a:p>
            <a:pPr algn="ctr"/>
            <a:r>
              <a:rPr lang="es-ES" b="1" dirty="0"/>
              <a:t>PRÁCTICAS</a:t>
            </a:r>
          </a:p>
          <a:p>
            <a:pPr algn="ctr"/>
            <a:r>
              <a:rPr lang="es-ES" sz="1600" dirty="0"/>
              <a:t>UV, UM</a:t>
            </a:r>
            <a:endParaRPr lang="es-ES" dirty="0"/>
          </a:p>
        </p:txBody>
      </p:sp>
      <p:sp>
        <p:nvSpPr>
          <p:cNvPr id="13" name="CuadroTexto 12">
            <a:extLst>
              <a:ext uri="{FF2B5EF4-FFF2-40B4-BE49-F238E27FC236}">
                <a16:creationId xmlns="" xmlns:a16="http://schemas.microsoft.com/office/drawing/2014/main" id="{DDACACF8-E9FE-4DE5-8C60-69854051E75F}"/>
              </a:ext>
            </a:extLst>
          </p:cNvPr>
          <p:cNvSpPr txBox="1"/>
          <p:nvPr/>
        </p:nvSpPr>
        <p:spPr>
          <a:xfrm>
            <a:off x="82009" y="2787089"/>
            <a:ext cx="820225" cy="615553"/>
          </a:xfrm>
          <a:prstGeom prst="rect">
            <a:avLst/>
          </a:prstGeom>
          <a:solidFill>
            <a:srgbClr val="00FFFF"/>
          </a:solidFill>
        </p:spPr>
        <p:txBody>
          <a:bodyPr wrap="none" rtlCol="0">
            <a:spAutoFit/>
          </a:bodyPr>
          <a:lstStyle/>
          <a:p>
            <a:pPr algn="ctr"/>
            <a:r>
              <a:rPr lang="es-ES" b="1" dirty="0"/>
              <a:t>BLOGS</a:t>
            </a:r>
          </a:p>
          <a:p>
            <a:pPr algn="ctr"/>
            <a:r>
              <a:rPr lang="es-ES" sz="1600" dirty="0"/>
              <a:t>UG</a:t>
            </a:r>
          </a:p>
        </p:txBody>
      </p:sp>
      <p:sp>
        <p:nvSpPr>
          <p:cNvPr id="14" name="CuadroTexto 13">
            <a:extLst>
              <a:ext uri="{FF2B5EF4-FFF2-40B4-BE49-F238E27FC236}">
                <a16:creationId xmlns="" xmlns:a16="http://schemas.microsoft.com/office/drawing/2014/main" id="{4C293577-F306-4C8A-A275-4AE7A47DF492}"/>
              </a:ext>
            </a:extLst>
          </p:cNvPr>
          <p:cNvSpPr txBox="1"/>
          <p:nvPr/>
        </p:nvSpPr>
        <p:spPr>
          <a:xfrm>
            <a:off x="8249471" y="1986498"/>
            <a:ext cx="1004955" cy="892552"/>
          </a:xfrm>
          <a:prstGeom prst="rect">
            <a:avLst/>
          </a:prstGeom>
          <a:solidFill>
            <a:srgbClr val="C00000"/>
          </a:solidFill>
        </p:spPr>
        <p:txBody>
          <a:bodyPr wrap="none" rtlCol="0">
            <a:spAutoFit/>
          </a:bodyPr>
          <a:lstStyle/>
          <a:p>
            <a:pPr algn="ctr"/>
            <a:r>
              <a:rPr lang="es-ES" b="1" dirty="0">
                <a:solidFill>
                  <a:schemeClr val="bg1"/>
                </a:solidFill>
              </a:rPr>
              <a:t>AULA</a:t>
            </a:r>
          </a:p>
          <a:p>
            <a:pPr algn="ctr"/>
            <a:r>
              <a:rPr lang="es-ES" b="1" dirty="0">
                <a:solidFill>
                  <a:schemeClr val="bg1"/>
                </a:solidFill>
              </a:rPr>
              <a:t>VIRTUAL</a:t>
            </a:r>
          </a:p>
          <a:p>
            <a:pPr algn="ctr"/>
            <a:r>
              <a:rPr lang="es-ES" sz="1600" dirty="0">
                <a:solidFill>
                  <a:schemeClr val="bg1"/>
                </a:solidFill>
              </a:rPr>
              <a:t>UCM</a:t>
            </a:r>
          </a:p>
        </p:txBody>
      </p:sp>
      <p:sp>
        <p:nvSpPr>
          <p:cNvPr id="15" name="CuadroTexto 14">
            <a:extLst>
              <a:ext uri="{FF2B5EF4-FFF2-40B4-BE49-F238E27FC236}">
                <a16:creationId xmlns="" xmlns:a16="http://schemas.microsoft.com/office/drawing/2014/main" id="{4873B2D2-DB50-4073-9047-8D26570F1F04}"/>
              </a:ext>
            </a:extLst>
          </p:cNvPr>
          <p:cNvSpPr txBox="1"/>
          <p:nvPr/>
        </p:nvSpPr>
        <p:spPr>
          <a:xfrm>
            <a:off x="37582" y="5286825"/>
            <a:ext cx="1697901" cy="646331"/>
          </a:xfrm>
          <a:prstGeom prst="rect">
            <a:avLst/>
          </a:prstGeom>
          <a:solidFill>
            <a:srgbClr val="FF99FF"/>
          </a:solidFill>
        </p:spPr>
        <p:txBody>
          <a:bodyPr wrap="none" rtlCol="0">
            <a:spAutoFit/>
          </a:bodyPr>
          <a:lstStyle/>
          <a:p>
            <a:pPr algn="ctr"/>
            <a:r>
              <a:rPr lang="es-ES" b="1" dirty="0"/>
              <a:t>TURNINGPOINT</a:t>
            </a:r>
          </a:p>
          <a:p>
            <a:pPr algn="ctr"/>
            <a:r>
              <a:rPr lang="es-ES" dirty="0"/>
              <a:t>US</a:t>
            </a:r>
          </a:p>
        </p:txBody>
      </p:sp>
      <p:sp>
        <p:nvSpPr>
          <p:cNvPr id="16" name="CuadroTexto 15">
            <a:extLst>
              <a:ext uri="{FF2B5EF4-FFF2-40B4-BE49-F238E27FC236}">
                <a16:creationId xmlns="" xmlns:a16="http://schemas.microsoft.com/office/drawing/2014/main" id="{8E6AD3CF-9CD8-484F-B07C-987CD19C57F3}"/>
              </a:ext>
            </a:extLst>
          </p:cNvPr>
          <p:cNvSpPr txBox="1"/>
          <p:nvPr/>
        </p:nvSpPr>
        <p:spPr>
          <a:xfrm>
            <a:off x="8086442" y="456357"/>
            <a:ext cx="1496435" cy="892552"/>
          </a:xfrm>
          <a:prstGeom prst="rect">
            <a:avLst/>
          </a:prstGeom>
          <a:solidFill>
            <a:srgbClr val="66FF99"/>
          </a:solidFill>
        </p:spPr>
        <p:txBody>
          <a:bodyPr wrap="none" rtlCol="0">
            <a:spAutoFit/>
          </a:bodyPr>
          <a:lstStyle/>
          <a:p>
            <a:pPr algn="ctr"/>
            <a:r>
              <a:rPr lang="es-ES" b="1" dirty="0"/>
              <a:t>PUBLICACIÓN</a:t>
            </a:r>
          </a:p>
          <a:p>
            <a:pPr algn="ctr"/>
            <a:r>
              <a:rPr lang="es-ES" b="1" dirty="0"/>
              <a:t>ARTÍCULOS</a:t>
            </a:r>
          </a:p>
          <a:p>
            <a:pPr algn="ctr"/>
            <a:r>
              <a:rPr lang="es-ES" sz="1600" dirty="0"/>
              <a:t>UCH-CEU</a:t>
            </a:r>
          </a:p>
        </p:txBody>
      </p:sp>
      <p:sp>
        <p:nvSpPr>
          <p:cNvPr id="3" name="Elipse 2">
            <a:extLst>
              <a:ext uri="{FF2B5EF4-FFF2-40B4-BE49-F238E27FC236}">
                <a16:creationId xmlns="" xmlns:a16="http://schemas.microsoft.com/office/drawing/2014/main" id="{01A121B4-A262-4B51-B29D-2BF6DA2BDD83}"/>
              </a:ext>
            </a:extLst>
          </p:cNvPr>
          <p:cNvSpPr/>
          <p:nvPr/>
        </p:nvSpPr>
        <p:spPr>
          <a:xfrm>
            <a:off x="5591175" y="66675"/>
            <a:ext cx="2247900" cy="1447800"/>
          </a:xfrm>
          <a:prstGeom prst="ellipse">
            <a:avLst/>
          </a:prstGeom>
          <a:noFill/>
          <a:ln w="762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289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adreDeText 8"/>
          <p:cNvSpPr txBox="1"/>
          <p:nvPr/>
        </p:nvSpPr>
        <p:spPr>
          <a:xfrm>
            <a:off x="188518" y="4543348"/>
            <a:ext cx="4355342" cy="1938992"/>
          </a:xfrm>
          <a:prstGeom prst="rect">
            <a:avLst/>
          </a:prstGeom>
          <a:noFill/>
        </p:spPr>
        <p:txBody>
          <a:bodyPr wrap="square" rtlCol="0">
            <a:spAutoFit/>
          </a:bodyPr>
          <a:lstStyle/>
          <a:p>
            <a:r>
              <a:rPr lang="es-ES" sz="2400" b="1" dirty="0"/>
              <a:t> La adquisición de la información tiene lugar fuera del aula mientras que la asimilación de dicha información se desarrolla dentro del aula.</a:t>
            </a:r>
          </a:p>
        </p:txBody>
      </p:sp>
      <p:grpSp>
        <p:nvGrpSpPr>
          <p:cNvPr id="2" name="Grupo 1">
            <a:extLst>
              <a:ext uri="{FF2B5EF4-FFF2-40B4-BE49-F238E27FC236}">
                <a16:creationId xmlns="" xmlns:a16="http://schemas.microsoft.com/office/drawing/2014/main" id="{E3E9A999-8C69-47E6-A4ED-150104637BAF}"/>
              </a:ext>
            </a:extLst>
          </p:cNvPr>
          <p:cNvGrpSpPr/>
          <p:nvPr/>
        </p:nvGrpSpPr>
        <p:grpSpPr>
          <a:xfrm>
            <a:off x="1049270" y="176910"/>
            <a:ext cx="2439511" cy="4119808"/>
            <a:chOff x="1063338" y="781825"/>
            <a:chExt cx="2439511" cy="4119808"/>
          </a:xfrm>
        </p:grpSpPr>
        <p:pic>
          <p:nvPicPr>
            <p:cNvPr id="6" name="Imatge 5"/>
            <p:cNvPicPr>
              <a:picLocks noChangeAspect="1"/>
            </p:cNvPicPr>
            <p:nvPr/>
          </p:nvPicPr>
          <p:blipFill rotWithShape="1">
            <a:blip r:embed="rId3">
              <a:extLst>
                <a:ext uri="{28A0092B-C50C-407E-A947-70E740481C1C}">
                  <a14:useLocalDpi xmlns:a14="http://schemas.microsoft.com/office/drawing/2010/main" val="0"/>
                </a:ext>
              </a:extLst>
            </a:blip>
            <a:srcRect l="45397" t="3158" r="3589" b="3614"/>
            <a:stretch/>
          </p:blipFill>
          <p:spPr>
            <a:xfrm>
              <a:off x="1345276" y="1921699"/>
              <a:ext cx="1807119" cy="1837039"/>
            </a:xfrm>
            <a:prstGeom prst="rect">
              <a:avLst/>
            </a:prstGeom>
          </p:spPr>
        </p:pic>
        <p:sp>
          <p:nvSpPr>
            <p:cNvPr id="10" name="QuadreDeText 9"/>
            <p:cNvSpPr txBox="1"/>
            <p:nvPr/>
          </p:nvSpPr>
          <p:spPr>
            <a:xfrm>
              <a:off x="1160635" y="3592951"/>
              <a:ext cx="2342214" cy="830997"/>
            </a:xfrm>
            <a:prstGeom prst="rect">
              <a:avLst/>
            </a:prstGeom>
            <a:noFill/>
          </p:spPr>
          <p:txBody>
            <a:bodyPr wrap="square" rtlCol="0">
              <a:spAutoFit/>
            </a:bodyPr>
            <a:lstStyle/>
            <a:p>
              <a:r>
                <a:rPr lang="ca-ES" sz="4800" b="1" dirty="0">
                  <a:latin typeface="Arial" panose="020B0604020202020204" pitchFamily="34" charset="0"/>
                  <a:cs typeface="Arial" panose="020B0604020202020204" pitchFamily="34" charset="0"/>
                </a:rPr>
                <a:t>CLASE</a:t>
              </a:r>
              <a:endParaRPr lang="es-ES" sz="4800" b="1" dirty="0">
                <a:latin typeface="Arial" panose="020B0604020202020204" pitchFamily="34" charset="0"/>
                <a:cs typeface="Arial" panose="020B0604020202020204" pitchFamily="34" charset="0"/>
              </a:endParaRPr>
            </a:p>
          </p:txBody>
        </p:sp>
        <p:sp>
          <p:nvSpPr>
            <p:cNvPr id="11" name="QuadreDeText 10"/>
            <p:cNvSpPr txBox="1"/>
            <p:nvPr/>
          </p:nvSpPr>
          <p:spPr>
            <a:xfrm rot="10800000">
              <a:off x="1063339" y="4070636"/>
              <a:ext cx="2427268" cy="830997"/>
            </a:xfrm>
            <a:prstGeom prst="rect">
              <a:avLst/>
            </a:prstGeom>
            <a:noFill/>
          </p:spPr>
          <p:txBody>
            <a:bodyPr wrap="none" rtlCol="0">
              <a:spAutoFit/>
            </a:bodyPr>
            <a:lstStyle/>
            <a:p>
              <a:r>
                <a:rPr lang="ca-ES" sz="4800" b="1" dirty="0">
                  <a:solidFill>
                    <a:srgbClr val="FF6600"/>
                  </a:solidFill>
                  <a:latin typeface="Arial Narrow" panose="020B0606020202030204" pitchFamily="34" charset="0"/>
                </a:rPr>
                <a:t>INVERSA</a:t>
              </a:r>
              <a:endParaRPr lang="es-ES" sz="4800" b="1" dirty="0">
                <a:solidFill>
                  <a:srgbClr val="FF6600"/>
                </a:solidFill>
                <a:latin typeface="Arial Narrow" panose="020B0606020202030204" pitchFamily="34" charset="0"/>
              </a:endParaRPr>
            </a:p>
          </p:txBody>
        </p:sp>
        <p:grpSp>
          <p:nvGrpSpPr>
            <p:cNvPr id="14" name="Agrupa 13"/>
            <p:cNvGrpSpPr/>
            <p:nvPr/>
          </p:nvGrpSpPr>
          <p:grpSpPr>
            <a:xfrm flipV="1">
              <a:off x="1063338" y="781825"/>
              <a:ext cx="2327091" cy="1284906"/>
              <a:chOff x="91498" y="1199954"/>
              <a:chExt cx="3275246" cy="1284906"/>
            </a:xfrm>
          </p:grpSpPr>
          <p:sp>
            <p:nvSpPr>
              <p:cNvPr id="12" name="QuadreDeText 11"/>
              <p:cNvSpPr txBox="1"/>
              <p:nvPr/>
            </p:nvSpPr>
            <p:spPr>
              <a:xfrm>
                <a:off x="91498" y="1199954"/>
                <a:ext cx="3275246" cy="830997"/>
              </a:xfrm>
              <a:prstGeom prst="rect">
                <a:avLst/>
              </a:prstGeom>
              <a:noFill/>
            </p:spPr>
            <p:txBody>
              <a:bodyPr wrap="square" rtlCol="0">
                <a:spAutoFit/>
              </a:bodyPr>
              <a:lstStyle/>
              <a:p>
                <a:r>
                  <a:rPr lang="ca-ES" sz="4800" b="1" dirty="0">
                    <a:latin typeface="Arial" panose="020B0604020202020204" pitchFamily="34" charset="0"/>
                    <a:cs typeface="Arial" panose="020B0604020202020204" pitchFamily="34" charset="0"/>
                  </a:rPr>
                  <a:t>CLASS</a:t>
                </a:r>
                <a:endParaRPr lang="es-ES" sz="4800" b="1" dirty="0">
                  <a:latin typeface="Arial" panose="020B0604020202020204" pitchFamily="34" charset="0"/>
                  <a:cs typeface="Arial" panose="020B0604020202020204" pitchFamily="34" charset="0"/>
                </a:endParaRPr>
              </a:p>
            </p:txBody>
          </p:sp>
          <p:sp>
            <p:nvSpPr>
              <p:cNvPr id="13" name="QuadreDeText 12"/>
              <p:cNvSpPr txBox="1"/>
              <p:nvPr/>
            </p:nvSpPr>
            <p:spPr>
              <a:xfrm rot="10800000">
                <a:off x="222742" y="1653863"/>
                <a:ext cx="2315058" cy="830997"/>
              </a:xfrm>
              <a:prstGeom prst="rect">
                <a:avLst/>
              </a:prstGeom>
              <a:noFill/>
            </p:spPr>
            <p:txBody>
              <a:bodyPr wrap="none" rtlCol="0">
                <a:spAutoFit/>
              </a:bodyPr>
              <a:lstStyle/>
              <a:p>
                <a:r>
                  <a:rPr lang="ca-ES" sz="4800" b="1" dirty="0">
                    <a:solidFill>
                      <a:srgbClr val="FF6600"/>
                    </a:solidFill>
                    <a:latin typeface="Arial Narrow" panose="020B0606020202030204" pitchFamily="34" charset="0"/>
                  </a:rPr>
                  <a:t>FLIPPED</a:t>
                </a:r>
                <a:endParaRPr lang="es-ES" sz="4800" b="1" dirty="0">
                  <a:solidFill>
                    <a:srgbClr val="FF6600"/>
                  </a:solidFill>
                  <a:latin typeface="Arial Narrow" panose="020B0606020202030204" pitchFamily="34" charset="0"/>
                </a:endParaRPr>
              </a:p>
            </p:txBody>
          </p:sp>
        </p:grpSp>
      </p:grpSp>
      <p:grpSp>
        <p:nvGrpSpPr>
          <p:cNvPr id="3" name="Grupo 2">
            <a:extLst>
              <a:ext uri="{FF2B5EF4-FFF2-40B4-BE49-F238E27FC236}">
                <a16:creationId xmlns="" xmlns:a16="http://schemas.microsoft.com/office/drawing/2014/main" id="{8A58B7B6-83FC-4128-A577-6212AD987742}"/>
              </a:ext>
            </a:extLst>
          </p:cNvPr>
          <p:cNvGrpSpPr/>
          <p:nvPr/>
        </p:nvGrpSpPr>
        <p:grpSpPr>
          <a:xfrm>
            <a:off x="3756074" y="264264"/>
            <a:ext cx="5036231" cy="3509530"/>
            <a:chOff x="3756074" y="264264"/>
            <a:chExt cx="5036231" cy="3509530"/>
          </a:xfrm>
        </p:grpSpPr>
        <p:pic>
          <p:nvPicPr>
            <p:cNvPr id="4" name="Imagen 3">
              <a:extLst>
                <a:ext uri="{FF2B5EF4-FFF2-40B4-BE49-F238E27FC236}">
                  <a16:creationId xmlns="" xmlns:a16="http://schemas.microsoft.com/office/drawing/2014/main" id="{EEB8FE90-D135-4806-A955-6F81EC4B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126" y="1079193"/>
              <a:ext cx="2276475" cy="1866900"/>
            </a:xfrm>
            <a:prstGeom prst="rect">
              <a:avLst/>
            </a:prstGeom>
          </p:spPr>
        </p:pic>
        <p:sp>
          <p:nvSpPr>
            <p:cNvPr id="15" name="QuadreDeText 12">
              <a:extLst>
                <a:ext uri="{FF2B5EF4-FFF2-40B4-BE49-F238E27FC236}">
                  <a16:creationId xmlns="" xmlns:a16="http://schemas.microsoft.com/office/drawing/2014/main" id="{9BD162B4-EB92-4CEF-AAB9-0A7D5057AA02}"/>
                </a:ext>
              </a:extLst>
            </p:cNvPr>
            <p:cNvSpPr txBox="1"/>
            <p:nvPr/>
          </p:nvSpPr>
          <p:spPr>
            <a:xfrm rot="10800000" flipV="1">
              <a:off x="6531185" y="264264"/>
              <a:ext cx="1329210" cy="707886"/>
            </a:xfrm>
            <a:prstGeom prst="rect">
              <a:avLst/>
            </a:prstGeom>
            <a:noFill/>
          </p:spPr>
          <p:txBody>
            <a:bodyPr wrap="none" rtlCol="0">
              <a:spAutoFit/>
            </a:bodyPr>
            <a:lstStyle/>
            <a:p>
              <a:r>
                <a:rPr lang="ca-ES" sz="4000" b="1" dirty="0">
                  <a:solidFill>
                    <a:srgbClr val="FF6600"/>
                  </a:solidFill>
                  <a:latin typeface="Arial Narrow" panose="020B0606020202030204" pitchFamily="34" charset="0"/>
                </a:rPr>
                <a:t>PEER</a:t>
              </a:r>
              <a:endParaRPr lang="es-ES" sz="4000" b="1" dirty="0">
                <a:solidFill>
                  <a:srgbClr val="FF6600"/>
                </a:solidFill>
                <a:latin typeface="Arial Narrow" panose="020B0606020202030204" pitchFamily="34" charset="0"/>
              </a:endParaRPr>
            </a:p>
          </p:txBody>
        </p:sp>
        <p:sp>
          <p:nvSpPr>
            <p:cNvPr id="16" name="QuadreDeText 11">
              <a:extLst>
                <a:ext uri="{FF2B5EF4-FFF2-40B4-BE49-F238E27FC236}">
                  <a16:creationId xmlns="" xmlns:a16="http://schemas.microsoft.com/office/drawing/2014/main" id="{79FCFF61-7356-4452-8FA0-18B89DFCC4E1}"/>
                </a:ext>
              </a:extLst>
            </p:cNvPr>
            <p:cNvSpPr txBox="1"/>
            <p:nvPr/>
          </p:nvSpPr>
          <p:spPr>
            <a:xfrm flipV="1">
              <a:off x="5756515" y="656613"/>
              <a:ext cx="3027017" cy="707886"/>
            </a:xfrm>
            <a:prstGeom prst="rect">
              <a:avLst/>
            </a:prstGeom>
            <a:noFill/>
          </p:spPr>
          <p:txBody>
            <a:bodyPr wrap="square" rtlCol="0">
              <a:spAutoFit/>
            </a:bodyPr>
            <a:lstStyle/>
            <a:p>
              <a:r>
                <a:rPr lang="ca-ES" sz="4000" b="1" dirty="0">
                  <a:latin typeface="Arial Narrow" panose="020B0606020202030204" pitchFamily="34" charset="0"/>
                  <a:cs typeface="Arial" panose="020B0604020202020204" pitchFamily="34" charset="0"/>
                </a:rPr>
                <a:t>INSTRUCTION</a:t>
              </a:r>
              <a:endParaRPr lang="es-ES" sz="4000" b="1" dirty="0">
                <a:latin typeface="Arial Narrow" panose="020B0606020202030204" pitchFamily="34" charset="0"/>
                <a:cs typeface="Arial" panose="020B0604020202020204" pitchFamily="34" charset="0"/>
              </a:endParaRPr>
            </a:p>
          </p:txBody>
        </p:sp>
        <p:sp>
          <p:nvSpPr>
            <p:cNvPr id="17" name="QuadreDeText 12">
              <a:extLst>
                <a:ext uri="{FF2B5EF4-FFF2-40B4-BE49-F238E27FC236}">
                  <a16:creationId xmlns="" xmlns:a16="http://schemas.microsoft.com/office/drawing/2014/main" id="{0926CBBE-8FD7-44E1-9C44-A35D5CC080B3}"/>
                </a:ext>
              </a:extLst>
            </p:cNvPr>
            <p:cNvSpPr txBox="1"/>
            <p:nvPr/>
          </p:nvSpPr>
          <p:spPr>
            <a:xfrm flipV="1">
              <a:off x="5642180" y="3065908"/>
              <a:ext cx="3141886" cy="707886"/>
            </a:xfrm>
            <a:prstGeom prst="rect">
              <a:avLst/>
            </a:prstGeom>
            <a:noFill/>
          </p:spPr>
          <p:txBody>
            <a:bodyPr wrap="none" rtlCol="0">
              <a:spAutoFit/>
            </a:bodyPr>
            <a:lstStyle/>
            <a:p>
              <a:r>
                <a:rPr lang="ca-ES" sz="4000" b="1" dirty="0">
                  <a:solidFill>
                    <a:srgbClr val="FF6600"/>
                  </a:solidFill>
                  <a:latin typeface="Arial Narrow" panose="020B0606020202030204" pitchFamily="34" charset="0"/>
                </a:rPr>
                <a:t>ENTRE PARES</a:t>
              </a:r>
              <a:endParaRPr lang="es-ES" sz="4000" b="1" dirty="0">
                <a:solidFill>
                  <a:srgbClr val="FF6600"/>
                </a:solidFill>
                <a:latin typeface="Arial Narrow" panose="020B0606020202030204" pitchFamily="34" charset="0"/>
              </a:endParaRPr>
            </a:p>
          </p:txBody>
        </p:sp>
        <p:sp>
          <p:nvSpPr>
            <p:cNvPr id="19" name="QuadreDeText 11">
              <a:extLst>
                <a:ext uri="{FF2B5EF4-FFF2-40B4-BE49-F238E27FC236}">
                  <a16:creationId xmlns="" xmlns:a16="http://schemas.microsoft.com/office/drawing/2014/main" id="{B7A7DDF1-323F-4C95-A69F-56BEB404C99A}"/>
                </a:ext>
              </a:extLst>
            </p:cNvPr>
            <p:cNvSpPr txBox="1"/>
            <p:nvPr/>
          </p:nvSpPr>
          <p:spPr>
            <a:xfrm rot="10800000" flipV="1">
              <a:off x="5705921" y="2626610"/>
              <a:ext cx="3086384" cy="707886"/>
            </a:xfrm>
            <a:prstGeom prst="rect">
              <a:avLst/>
            </a:prstGeom>
            <a:noFill/>
          </p:spPr>
          <p:txBody>
            <a:bodyPr wrap="square" rtlCol="0">
              <a:spAutoFit/>
            </a:bodyPr>
            <a:lstStyle/>
            <a:p>
              <a:r>
                <a:rPr lang="ca-ES" sz="4000" b="1" dirty="0">
                  <a:latin typeface="Arial Narrow" panose="020B0606020202030204" pitchFamily="34" charset="0"/>
                  <a:cs typeface="Arial" panose="020B0604020202020204" pitchFamily="34" charset="0"/>
                </a:rPr>
                <a:t>INSTRUCCION</a:t>
              </a:r>
              <a:endParaRPr lang="es-ES" sz="4000" b="1" dirty="0">
                <a:latin typeface="Arial Narrow" panose="020B0606020202030204" pitchFamily="34" charset="0"/>
                <a:cs typeface="Arial" panose="020B0604020202020204" pitchFamily="34" charset="0"/>
              </a:endParaRPr>
            </a:p>
          </p:txBody>
        </p:sp>
        <p:sp>
          <p:nvSpPr>
            <p:cNvPr id="5" name="Flecha: a la derecha 4">
              <a:extLst>
                <a:ext uri="{FF2B5EF4-FFF2-40B4-BE49-F238E27FC236}">
                  <a16:creationId xmlns="" xmlns:a16="http://schemas.microsoft.com/office/drawing/2014/main" id="{922A222F-CE67-480E-940D-D8876E64EBBF}"/>
                </a:ext>
              </a:extLst>
            </p:cNvPr>
            <p:cNvSpPr/>
            <p:nvPr/>
          </p:nvSpPr>
          <p:spPr>
            <a:xfrm>
              <a:off x="3756074" y="1955408"/>
              <a:ext cx="1773565" cy="57677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0" name="QuadreDeText 8">
            <a:extLst>
              <a:ext uri="{FF2B5EF4-FFF2-40B4-BE49-F238E27FC236}">
                <a16:creationId xmlns="" xmlns:a16="http://schemas.microsoft.com/office/drawing/2014/main" id="{CCADA600-630E-4CEB-ADAB-0FECFD049DBA}"/>
              </a:ext>
            </a:extLst>
          </p:cNvPr>
          <p:cNvSpPr txBox="1"/>
          <p:nvPr/>
        </p:nvSpPr>
        <p:spPr>
          <a:xfrm>
            <a:off x="5306815" y="4555068"/>
            <a:ext cx="4355342" cy="1569660"/>
          </a:xfrm>
          <a:prstGeom prst="rect">
            <a:avLst/>
          </a:prstGeom>
          <a:noFill/>
        </p:spPr>
        <p:txBody>
          <a:bodyPr wrap="square" rtlCol="0">
            <a:spAutoFit/>
          </a:bodyPr>
          <a:lstStyle/>
          <a:p>
            <a:r>
              <a:rPr lang="es-ES" sz="2400" b="1" dirty="0"/>
              <a:t> Discusión en el aula entre estudiantes sobre los conceptos aprendidos previamente y planteados en el aula.</a:t>
            </a:r>
          </a:p>
        </p:txBody>
      </p:sp>
      <p:sp>
        <p:nvSpPr>
          <p:cNvPr id="21" name="CuadroTexto 20">
            <a:extLst>
              <a:ext uri="{FF2B5EF4-FFF2-40B4-BE49-F238E27FC236}">
                <a16:creationId xmlns="" xmlns:a16="http://schemas.microsoft.com/office/drawing/2014/main" id="{349F03A2-9225-4052-B3A4-A9827B5A6481}"/>
              </a:ext>
            </a:extLst>
          </p:cNvPr>
          <p:cNvSpPr txBox="1"/>
          <p:nvPr/>
        </p:nvSpPr>
        <p:spPr>
          <a:xfrm>
            <a:off x="7258931" y="6468272"/>
            <a:ext cx="2554289" cy="369332"/>
          </a:xfrm>
          <a:prstGeom prst="rect">
            <a:avLst/>
          </a:prstGeom>
          <a:noFill/>
        </p:spPr>
        <p:txBody>
          <a:bodyPr wrap="none" rtlCol="0">
            <a:spAutoFit/>
          </a:bodyPr>
          <a:lstStyle/>
          <a:p>
            <a:r>
              <a:rPr lang="es-ES" dirty="0" err="1"/>
              <a:t>Professor</a:t>
            </a:r>
            <a:r>
              <a:rPr lang="es-ES" dirty="0"/>
              <a:t> </a:t>
            </a:r>
            <a:r>
              <a:rPr lang="es-ES" dirty="0" err="1"/>
              <a:t>Mazur</a:t>
            </a:r>
            <a:r>
              <a:rPr lang="es-ES" dirty="0"/>
              <a:t>, Harvard</a:t>
            </a:r>
          </a:p>
        </p:txBody>
      </p:sp>
    </p:spTree>
    <p:extLst>
      <p:ext uri="{BB962C8B-B14F-4D97-AF65-F5344CB8AC3E}">
        <p14:creationId xmlns:p14="http://schemas.microsoft.com/office/powerpoint/2010/main" val="30984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1767264" y="716123"/>
            <a:ext cx="6280694" cy="461665"/>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 la Unión Neuromuscular</a:t>
            </a:r>
            <a:endParaRPr lang="es-ES" sz="2400" b="1" dirty="0">
              <a:solidFill>
                <a:schemeClr val="bg1"/>
              </a:solidFill>
            </a:endParaRPr>
          </a:p>
        </p:txBody>
      </p:sp>
      <p:sp>
        <p:nvSpPr>
          <p:cNvPr id="6" name="QuadreDeText 5"/>
          <p:cNvSpPr txBox="1"/>
          <p:nvPr/>
        </p:nvSpPr>
        <p:spPr>
          <a:xfrm>
            <a:off x="1767264" y="2193039"/>
            <a:ext cx="4971554" cy="461665"/>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 la </a:t>
            </a:r>
            <a:r>
              <a:rPr lang="ca-ES" sz="2400" b="1" dirty="0" err="1">
                <a:solidFill>
                  <a:schemeClr val="bg1"/>
                </a:solidFill>
              </a:rPr>
              <a:t>Hemostasia</a:t>
            </a:r>
            <a:endParaRPr lang="es-ES" sz="2400" b="1" dirty="0">
              <a:solidFill>
                <a:schemeClr val="bg1"/>
              </a:solidFill>
            </a:endParaRPr>
          </a:p>
        </p:txBody>
      </p:sp>
      <p:sp>
        <p:nvSpPr>
          <p:cNvPr id="7" name="QuadreDeText 6"/>
          <p:cNvSpPr txBox="1"/>
          <p:nvPr/>
        </p:nvSpPr>
        <p:spPr>
          <a:xfrm>
            <a:off x="1767264" y="3617846"/>
            <a:ext cx="7240828" cy="461665"/>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Mecanismes de </a:t>
            </a:r>
            <a:r>
              <a:rPr lang="ca-ES" sz="2400" b="1" dirty="0" err="1">
                <a:solidFill>
                  <a:schemeClr val="bg1"/>
                </a:solidFill>
              </a:rPr>
              <a:t>Acción</a:t>
            </a:r>
            <a:r>
              <a:rPr lang="ca-ES" sz="2400" b="1" dirty="0">
                <a:solidFill>
                  <a:schemeClr val="bg1"/>
                </a:solidFill>
              </a:rPr>
              <a:t> </a:t>
            </a:r>
            <a:r>
              <a:rPr lang="ca-ES" sz="2400" b="1" dirty="0" err="1">
                <a:solidFill>
                  <a:schemeClr val="bg1"/>
                </a:solidFill>
              </a:rPr>
              <a:t>distintos</a:t>
            </a:r>
            <a:r>
              <a:rPr lang="ca-ES" sz="2400" b="1" dirty="0">
                <a:solidFill>
                  <a:schemeClr val="bg1"/>
                </a:solidFill>
              </a:rPr>
              <a:t> a los Receptores</a:t>
            </a:r>
            <a:endParaRPr lang="es-ES" sz="2400" b="1" dirty="0">
              <a:solidFill>
                <a:schemeClr val="bg1"/>
              </a:solidFill>
            </a:endParaRPr>
          </a:p>
        </p:txBody>
      </p:sp>
      <p:sp>
        <p:nvSpPr>
          <p:cNvPr id="8" name="QuadreDeText 7"/>
          <p:cNvSpPr txBox="1"/>
          <p:nvPr/>
        </p:nvSpPr>
        <p:spPr>
          <a:xfrm>
            <a:off x="1741470" y="5094762"/>
            <a:ext cx="7831503" cy="461665"/>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del Sistema </a:t>
            </a:r>
            <a:r>
              <a:rPr lang="ca-ES" sz="2400" b="1" dirty="0" err="1">
                <a:solidFill>
                  <a:schemeClr val="bg1"/>
                </a:solidFill>
              </a:rPr>
              <a:t>Digestivo</a:t>
            </a:r>
            <a:r>
              <a:rPr lang="ca-ES" sz="2400" b="1" dirty="0">
                <a:solidFill>
                  <a:schemeClr val="bg1"/>
                </a:solidFill>
              </a:rPr>
              <a:t> en </a:t>
            </a:r>
            <a:r>
              <a:rPr lang="ca-ES" sz="2400" b="1" dirty="0" err="1">
                <a:solidFill>
                  <a:schemeClr val="bg1"/>
                </a:solidFill>
              </a:rPr>
              <a:t>monogástricos</a:t>
            </a:r>
            <a:endParaRPr lang="es-ES" sz="2400" b="1" dirty="0">
              <a:solidFill>
                <a:schemeClr val="bg1"/>
              </a:solidFill>
            </a:endParaRPr>
          </a:p>
        </p:txBody>
      </p:sp>
      <p:grpSp>
        <p:nvGrpSpPr>
          <p:cNvPr id="16" name="Agrupa 15"/>
          <p:cNvGrpSpPr/>
          <p:nvPr/>
        </p:nvGrpSpPr>
        <p:grpSpPr>
          <a:xfrm>
            <a:off x="324601" y="1564721"/>
            <a:ext cx="1038919" cy="1757702"/>
            <a:chOff x="1092396" y="679106"/>
            <a:chExt cx="3348608" cy="5103224"/>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10" t="14645" r="44048" b="35746"/>
            <a:stretch/>
          </p:blipFill>
          <p:spPr bwMode="auto">
            <a:xfrm>
              <a:off x="1092396" y="679106"/>
              <a:ext cx="3317966" cy="510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124810" y="2469735"/>
              <a:ext cx="316194" cy="1743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 name="Imagen 9">
            <a:extLst>
              <a:ext uri="{FF2B5EF4-FFF2-40B4-BE49-F238E27FC236}">
                <a16:creationId xmlns="" xmlns:a16="http://schemas.microsoft.com/office/drawing/2014/main" id="{1F95F692-1E69-40DE-B7FB-67C14C993541}"/>
              </a:ext>
            </a:extLst>
          </p:cNvPr>
          <p:cNvPicPr>
            <a:picLocks noChangeAspect="1"/>
          </p:cNvPicPr>
          <p:nvPr/>
        </p:nvPicPr>
        <p:blipFill rotWithShape="1">
          <a:blip r:embed="rId4"/>
          <a:srcRect l="56379" t="16717" r="30556" b="58016"/>
          <a:stretch/>
        </p:blipFill>
        <p:spPr>
          <a:xfrm>
            <a:off x="86496" y="3486597"/>
            <a:ext cx="1294228" cy="1407930"/>
          </a:xfrm>
          <a:prstGeom prst="rect">
            <a:avLst/>
          </a:prstGeom>
        </p:spPr>
      </p:pic>
    </p:spTree>
    <p:extLst>
      <p:ext uri="{BB962C8B-B14F-4D97-AF65-F5344CB8AC3E}">
        <p14:creationId xmlns:p14="http://schemas.microsoft.com/office/powerpoint/2010/main" val="14032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11BBD51F-4924-480D-9AAA-23F6C111F209}"/>
              </a:ext>
            </a:extLst>
          </p:cNvPr>
          <p:cNvGrpSpPr/>
          <p:nvPr/>
        </p:nvGrpSpPr>
        <p:grpSpPr>
          <a:xfrm>
            <a:off x="234779" y="1013257"/>
            <a:ext cx="6949048" cy="1397678"/>
            <a:chOff x="234779" y="1013257"/>
            <a:chExt cx="6949048" cy="1397678"/>
          </a:xfrm>
        </p:grpSpPr>
        <p:sp>
          <p:nvSpPr>
            <p:cNvPr id="8" name="QuadreDeText 7"/>
            <p:cNvSpPr txBox="1"/>
            <p:nvPr/>
          </p:nvSpPr>
          <p:spPr>
            <a:xfrm>
              <a:off x="234779" y="1013257"/>
              <a:ext cx="1061381" cy="369332"/>
            </a:xfrm>
            <a:prstGeom prst="rect">
              <a:avLst/>
            </a:prstGeom>
            <a:noFill/>
          </p:spPr>
          <p:txBody>
            <a:bodyPr wrap="none" rtlCol="0">
              <a:spAutoFit/>
            </a:bodyPr>
            <a:lstStyle/>
            <a:p>
              <a:r>
                <a:rPr lang="ca-ES" b="1" dirty="0">
                  <a:solidFill>
                    <a:srgbClr val="FF6600"/>
                  </a:solidFill>
                </a:rPr>
                <a:t>Material</a:t>
              </a:r>
              <a:r>
                <a:rPr lang="ca-ES" dirty="0">
                  <a:solidFill>
                    <a:srgbClr val="FF6600"/>
                  </a:solidFill>
                </a:rPr>
                <a:t>:</a:t>
              </a:r>
              <a:endParaRPr lang="es-ES" dirty="0">
                <a:solidFill>
                  <a:srgbClr val="FF6600"/>
                </a:solidFill>
              </a:endParaRPr>
            </a:p>
          </p:txBody>
        </p:sp>
        <p:sp>
          <p:nvSpPr>
            <p:cNvPr id="9" name="QuadreDeText 8"/>
            <p:cNvSpPr txBox="1"/>
            <p:nvPr/>
          </p:nvSpPr>
          <p:spPr>
            <a:xfrm>
              <a:off x="346634" y="1558324"/>
              <a:ext cx="3725122" cy="369332"/>
            </a:xfrm>
            <a:prstGeom prst="rect">
              <a:avLst/>
            </a:prstGeom>
            <a:noFill/>
          </p:spPr>
          <p:txBody>
            <a:bodyPr wrap="none" rtlCol="0">
              <a:spAutoFit/>
            </a:bodyPr>
            <a:lstStyle/>
            <a:p>
              <a:r>
                <a:rPr lang="ca-ES" dirty="0"/>
                <a:t>1. </a:t>
              </a:r>
              <a:r>
                <a:rPr lang="ca-ES" dirty="0" err="1"/>
                <a:t>Guión</a:t>
              </a:r>
              <a:r>
                <a:rPr lang="ca-ES" dirty="0"/>
                <a:t> para la </a:t>
              </a:r>
              <a:r>
                <a:rPr lang="ca-ES" dirty="0" err="1"/>
                <a:t>preparación</a:t>
              </a:r>
              <a:r>
                <a:rPr lang="ca-ES" dirty="0"/>
                <a:t> del tema</a:t>
              </a:r>
              <a:endParaRPr lang="es-ES" dirty="0"/>
            </a:p>
          </p:txBody>
        </p:sp>
        <p:sp>
          <p:nvSpPr>
            <p:cNvPr id="10" name="QuadreDeText 9"/>
            <p:cNvSpPr txBox="1"/>
            <p:nvPr/>
          </p:nvSpPr>
          <p:spPr>
            <a:xfrm>
              <a:off x="346634" y="2041603"/>
              <a:ext cx="6837193" cy="369332"/>
            </a:xfrm>
            <a:prstGeom prst="rect">
              <a:avLst/>
            </a:prstGeom>
            <a:noFill/>
          </p:spPr>
          <p:txBody>
            <a:bodyPr wrap="none" rtlCol="0">
              <a:spAutoFit/>
            </a:bodyPr>
            <a:lstStyle/>
            <a:p>
              <a:r>
                <a:rPr lang="ca-ES" dirty="0"/>
                <a:t>2. Programa </a:t>
              </a:r>
              <a:r>
                <a:rPr lang="ca-ES" dirty="0" err="1"/>
                <a:t>tutorial</a:t>
              </a:r>
              <a:r>
                <a:rPr lang="ca-ES" dirty="0"/>
                <a:t> sobre la </a:t>
              </a:r>
              <a:r>
                <a:rPr lang="ca-ES" dirty="0" err="1"/>
                <a:t>Farmacología</a:t>
              </a:r>
              <a:r>
                <a:rPr lang="ca-ES" dirty="0"/>
                <a:t> de la  Unión Neuromuscular</a:t>
              </a:r>
              <a:endParaRPr lang="es-ES" dirty="0"/>
            </a:p>
          </p:txBody>
        </p:sp>
      </p:grpSp>
      <p:grpSp>
        <p:nvGrpSpPr>
          <p:cNvPr id="3" name="Grupo 2">
            <a:extLst>
              <a:ext uri="{FF2B5EF4-FFF2-40B4-BE49-F238E27FC236}">
                <a16:creationId xmlns="" xmlns:a16="http://schemas.microsoft.com/office/drawing/2014/main" id="{149DCCEF-155B-41AE-80F7-212499DD7A14}"/>
              </a:ext>
            </a:extLst>
          </p:cNvPr>
          <p:cNvGrpSpPr/>
          <p:nvPr/>
        </p:nvGrpSpPr>
        <p:grpSpPr>
          <a:xfrm>
            <a:off x="281442" y="2573671"/>
            <a:ext cx="9624557" cy="901400"/>
            <a:chOff x="281442" y="2573671"/>
            <a:chExt cx="9624557" cy="901400"/>
          </a:xfrm>
        </p:grpSpPr>
        <p:sp>
          <p:nvSpPr>
            <p:cNvPr id="12" name="QuadreDeText 11"/>
            <p:cNvSpPr txBox="1"/>
            <p:nvPr/>
          </p:nvSpPr>
          <p:spPr>
            <a:xfrm>
              <a:off x="281442" y="3105739"/>
              <a:ext cx="9624557" cy="369332"/>
            </a:xfrm>
            <a:prstGeom prst="rect">
              <a:avLst/>
            </a:prstGeom>
            <a:noFill/>
          </p:spPr>
          <p:txBody>
            <a:bodyPr wrap="square" rtlCol="0">
              <a:spAutoFit/>
            </a:bodyPr>
            <a:lstStyle/>
            <a:p>
              <a:r>
                <a:rPr lang="ca-ES" dirty="0"/>
                <a:t>1. </a:t>
              </a:r>
              <a:r>
                <a:rPr lang="ca-ES" dirty="0" err="1"/>
                <a:t>Responder</a:t>
              </a:r>
              <a:r>
                <a:rPr lang="ca-ES" dirty="0"/>
                <a:t> a </a:t>
              </a:r>
              <a:r>
                <a:rPr lang="ca-ES" dirty="0" err="1"/>
                <a:t>unas</a:t>
              </a:r>
              <a:r>
                <a:rPr lang="ca-ES" dirty="0"/>
                <a:t> preguntes </a:t>
              </a:r>
              <a:r>
                <a:rPr lang="ca-ES" dirty="0" err="1"/>
                <a:t>conceptuales</a:t>
              </a:r>
              <a:r>
                <a:rPr lang="ca-ES" dirty="0"/>
                <a:t> que seran </a:t>
              </a:r>
              <a:r>
                <a:rPr lang="ca-ES" dirty="0" err="1"/>
                <a:t>posteriormente</a:t>
              </a:r>
              <a:r>
                <a:rPr lang="ca-ES" dirty="0"/>
                <a:t> </a:t>
              </a:r>
              <a:r>
                <a:rPr lang="ca-ES" dirty="0" err="1"/>
                <a:t>evaluadas</a:t>
              </a:r>
              <a:r>
                <a:rPr lang="ca-ES" dirty="0"/>
                <a:t> (5 min) (</a:t>
              </a:r>
              <a:r>
                <a:rPr lang="ca-ES" dirty="0" err="1"/>
                <a:t>Socrative</a:t>
              </a:r>
              <a:r>
                <a:rPr lang="ca-ES" dirty="0"/>
                <a:t>).</a:t>
              </a:r>
              <a:endParaRPr lang="es-ES" dirty="0"/>
            </a:p>
          </p:txBody>
        </p:sp>
        <p:sp>
          <p:nvSpPr>
            <p:cNvPr id="13" name="QuadreDeText 12"/>
            <p:cNvSpPr txBox="1"/>
            <p:nvPr/>
          </p:nvSpPr>
          <p:spPr>
            <a:xfrm>
              <a:off x="341369" y="2573671"/>
              <a:ext cx="2122697" cy="369332"/>
            </a:xfrm>
            <a:prstGeom prst="rect">
              <a:avLst/>
            </a:prstGeom>
            <a:noFill/>
          </p:spPr>
          <p:txBody>
            <a:bodyPr wrap="none" rtlCol="0">
              <a:spAutoFit/>
            </a:bodyPr>
            <a:lstStyle/>
            <a:p>
              <a:r>
                <a:rPr lang="ca-ES" b="1" dirty="0" err="1">
                  <a:solidFill>
                    <a:srgbClr val="FF6600"/>
                  </a:solidFill>
                </a:rPr>
                <a:t>Actividad</a:t>
              </a:r>
              <a:r>
                <a:rPr lang="ca-ES" b="1" dirty="0">
                  <a:solidFill>
                    <a:srgbClr val="FF6600"/>
                  </a:solidFill>
                </a:rPr>
                <a:t> en el aula:</a:t>
              </a:r>
              <a:endParaRPr lang="es-ES" b="1" dirty="0">
                <a:solidFill>
                  <a:srgbClr val="FF6600"/>
                </a:solidFill>
              </a:endParaRPr>
            </a:p>
          </p:txBody>
        </p:sp>
      </p:grpSp>
      <p:pic>
        <p:nvPicPr>
          <p:cNvPr id="14" name="Imatge 13"/>
          <p:cNvPicPr>
            <a:picLocks noChangeAspect="1"/>
          </p:cNvPicPr>
          <p:nvPr/>
        </p:nvPicPr>
        <p:blipFill rotWithShape="1">
          <a:blip r:embed="rId3"/>
          <a:srcRect l="33680" t="27935" r="34387" b="28600"/>
          <a:stretch/>
        </p:blipFill>
        <p:spPr>
          <a:xfrm>
            <a:off x="6867973" y="-188093"/>
            <a:ext cx="2715001" cy="2078672"/>
          </a:xfrm>
          <a:prstGeom prst="rect">
            <a:avLst/>
          </a:prstGeom>
        </p:spPr>
      </p:pic>
      <p:grpSp>
        <p:nvGrpSpPr>
          <p:cNvPr id="4" name="Grupo 3">
            <a:extLst>
              <a:ext uri="{FF2B5EF4-FFF2-40B4-BE49-F238E27FC236}">
                <a16:creationId xmlns="" xmlns:a16="http://schemas.microsoft.com/office/drawing/2014/main" id="{AB6910C6-DB0A-414F-96D5-FC0F8E711953}"/>
              </a:ext>
            </a:extLst>
          </p:cNvPr>
          <p:cNvGrpSpPr/>
          <p:nvPr/>
        </p:nvGrpSpPr>
        <p:grpSpPr>
          <a:xfrm>
            <a:off x="281443" y="4370328"/>
            <a:ext cx="9031369" cy="2069946"/>
            <a:chOff x="281443" y="4370328"/>
            <a:chExt cx="9031369" cy="2069946"/>
          </a:xfrm>
        </p:grpSpPr>
        <p:sp>
          <p:nvSpPr>
            <p:cNvPr id="11" name="QuadreDeText 10"/>
            <p:cNvSpPr txBox="1"/>
            <p:nvPr/>
          </p:nvSpPr>
          <p:spPr>
            <a:xfrm>
              <a:off x="281443" y="4370328"/>
              <a:ext cx="3725122" cy="1477328"/>
            </a:xfrm>
            <a:prstGeom prst="rect">
              <a:avLst/>
            </a:prstGeom>
            <a:noFill/>
          </p:spPr>
          <p:txBody>
            <a:bodyPr wrap="square" rtlCol="0">
              <a:spAutoFit/>
            </a:bodyPr>
            <a:lstStyle/>
            <a:p>
              <a:r>
                <a:rPr lang="ca-ES" dirty="0"/>
                <a:t>3. Programa experimental: </a:t>
              </a:r>
              <a:r>
                <a:rPr lang="ca-ES" dirty="0" err="1"/>
                <a:t>desarrollo</a:t>
              </a:r>
              <a:r>
                <a:rPr lang="ca-ES" dirty="0"/>
                <a:t> de </a:t>
              </a:r>
              <a:r>
                <a:rPr lang="ca-ES" dirty="0" err="1"/>
                <a:t>diversas</a:t>
              </a:r>
              <a:r>
                <a:rPr lang="ca-ES" dirty="0"/>
                <a:t> aproximacions </a:t>
              </a:r>
              <a:r>
                <a:rPr lang="ca-ES" dirty="0" err="1"/>
                <a:t>experimentales</a:t>
              </a:r>
              <a:r>
                <a:rPr lang="ca-ES" dirty="0"/>
                <a:t> </a:t>
              </a:r>
              <a:r>
                <a:rPr lang="ca-ES" dirty="0" err="1"/>
                <a:t>basadas</a:t>
              </a:r>
              <a:r>
                <a:rPr lang="ca-ES" dirty="0"/>
                <a:t> en la </a:t>
              </a:r>
              <a:r>
                <a:rPr lang="ca-ES" dirty="0" err="1"/>
                <a:t>utilización</a:t>
              </a:r>
              <a:r>
                <a:rPr lang="ca-ES" dirty="0"/>
                <a:t> de los </a:t>
              </a:r>
              <a:r>
                <a:rPr lang="ca-ES" dirty="0" err="1"/>
                <a:t>fármacos</a:t>
              </a:r>
              <a:r>
                <a:rPr lang="ca-ES" dirty="0"/>
                <a:t> que </a:t>
              </a:r>
              <a:r>
                <a:rPr lang="ca-ES" dirty="0" err="1"/>
                <a:t>actuan</a:t>
              </a:r>
              <a:r>
                <a:rPr lang="ca-ES" dirty="0"/>
                <a:t> sobre la placa motora. </a:t>
              </a:r>
              <a:endParaRPr lang="es-ES" dirty="0"/>
            </a:p>
          </p:txBody>
        </p:sp>
        <p:pic>
          <p:nvPicPr>
            <p:cNvPr id="15" name="Imatge 14"/>
            <p:cNvPicPr>
              <a:picLocks noChangeAspect="1"/>
            </p:cNvPicPr>
            <p:nvPr/>
          </p:nvPicPr>
          <p:blipFill rotWithShape="1">
            <a:blip r:embed="rId4"/>
            <a:srcRect l="33056" t="27491" r="33264" b="45010"/>
            <a:stretch/>
          </p:blipFill>
          <p:spPr>
            <a:xfrm>
              <a:off x="4854235" y="4392631"/>
              <a:ext cx="4458577" cy="2047643"/>
            </a:xfrm>
            <a:prstGeom prst="rect">
              <a:avLst/>
            </a:prstGeom>
          </p:spPr>
        </p:pic>
      </p:grpSp>
      <p:sp>
        <p:nvSpPr>
          <p:cNvPr id="16" name="QuadreDeText 15"/>
          <p:cNvSpPr txBox="1"/>
          <p:nvPr/>
        </p:nvSpPr>
        <p:spPr>
          <a:xfrm>
            <a:off x="89998" y="81312"/>
            <a:ext cx="7399462" cy="830997"/>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 la Unión Neuromuscular, 2001/2.</a:t>
            </a:r>
          </a:p>
          <a:p>
            <a:r>
              <a:rPr lang="ca-ES" sz="2400" b="1" dirty="0" err="1">
                <a:solidFill>
                  <a:schemeClr val="bg1"/>
                </a:solidFill>
              </a:rPr>
              <a:t>Seminario</a:t>
            </a:r>
            <a:r>
              <a:rPr lang="ca-ES" sz="2400" b="1" dirty="0">
                <a:solidFill>
                  <a:schemeClr val="bg1"/>
                </a:solidFill>
              </a:rPr>
              <a:t> con 20 </a:t>
            </a:r>
            <a:r>
              <a:rPr lang="ca-ES" sz="2400" b="1" dirty="0" err="1">
                <a:solidFill>
                  <a:schemeClr val="bg1"/>
                </a:solidFill>
              </a:rPr>
              <a:t>alumnos</a:t>
            </a:r>
            <a:r>
              <a:rPr lang="ca-ES" sz="2400" b="1" dirty="0">
                <a:solidFill>
                  <a:schemeClr val="bg1"/>
                </a:solidFill>
              </a:rPr>
              <a:t>, 2 h.</a:t>
            </a:r>
            <a:endParaRPr lang="es-ES" sz="2400" b="1" dirty="0">
              <a:solidFill>
                <a:schemeClr val="bg1"/>
              </a:solidFill>
            </a:endParaRPr>
          </a:p>
        </p:txBody>
      </p:sp>
      <p:sp>
        <p:nvSpPr>
          <p:cNvPr id="17" name="QuadreDeText 11">
            <a:extLst>
              <a:ext uri="{FF2B5EF4-FFF2-40B4-BE49-F238E27FC236}">
                <a16:creationId xmlns="" xmlns:a16="http://schemas.microsoft.com/office/drawing/2014/main" id="{2201453F-927B-4E08-9858-091823B20D53}"/>
              </a:ext>
            </a:extLst>
          </p:cNvPr>
          <p:cNvSpPr txBox="1"/>
          <p:nvPr/>
        </p:nvSpPr>
        <p:spPr>
          <a:xfrm>
            <a:off x="281443" y="3593505"/>
            <a:ext cx="9439332" cy="646331"/>
          </a:xfrm>
          <a:prstGeom prst="rect">
            <a:avLst/>
          </a:prstGeom>
          <a:noFill/>
        </p:spPr>
        <p:txBody>
          <a:bodyPr wrap="square" rtlCol="0">
            <a:spAutoFit/>
          </a:bodyPr>
          <a:lstStyle/>
          <a:p>
            <a:r>
              <a:rPr lang="ca-ES" dirty="0"/>
              <a:t>2. </a:t>
            </a:r>
            <a:r>
              <a:rPr lang="ca-ES" dirty="0" err="1"/>
              <a:t>Organización</a:t>
            </a:r>
            <a:r>
              <a:rPr lang="ca-ES" dirty="0"/>
              <a:t> en </a:t>
            </a:r>
            <a:r>
              <a:rPr lang="ca-ES" dirty="0" err="1"/>
              <a:t>parejas</a:t>
            </a:r>
            <a:r>
              <a:rPr lang="ca-ES" dirty="0"/>
              <a:t>. </a:t>
            </a:r>
            <a:r>
              <a:rPr lang="ca-ES" dirty="0" err="1"/>
              <a:t>Discusión</a:t>
            </a:r>
            <a:r>
              <a:rPr lang="ca-ES" dirty="0"/>
              <a:t> y </a:t>
            </a:r>
            <a:r>
              <a:rPr lang="ca-ES" dirty="0" err="1"/>
              <a:t>justificación</a:t>
            </a:r>
            <a:r>
              <a:rPr lang="ca-ES" dirty="0"/>
              <a:t> de cada experimento entre </a:t>
            </a:r>
            <a:r>
              <a:rPr lang="ca-ES" dirty="0" err="1"/>
              <a:t>parejas</a:t>
            </a:r>
            <a:r>
              <a:rPr lang="ca-ES" dirty="0"/>
              <a:t> de estudiantes y posteriorment </a:t>
            </a:r>
            <a:r>
              <a:rPr lang="ca-ES" dirty="0" err="1"/>
              <a:t>delante</a:t>
            </a:r>
            <a:r>
              <a:rPr lang="ca-ES" dirty="0"/>
              <a:t> de </a:t>
            </a:r>
            <a:r>
              <a:rPr lang="ca-ES" dirty="0" err="1"/>
              <a:t>todos</a:t>
            </a:r>
            <a:r>
              <a:rPr lang="ca-ES" dirty="0"/>
              <a:t> los </a:t>
            </a:r>
            <a:r>
              <a:rPr lang="ca-ES" dirty="0" err="1"/>
              <a:t>compañeros</a:t>
            </a:r>
            <a:r>
              <a:rPr lang="ca-ES" dirty="0"/>
              <a:t>.</a:t>
            </a:r>
            <a:endParaRPr lang="es-ES" dirty="0"/>
          </a:p>
        </p:txBody>
      </p:sp>
    </p:spTree>
    <p:extLst>
      <p:ext uri="{BB962C8B-B14F-4D97-AF65-F5344CB8AC3E}">
        <p14:creationId xmlns:p14="http://schemas.microsoft.com/office/powerpoint/2010/main" val="41787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QuadreDeText 13"/>
          <p:cNvSpPr txBox="1"/>
          <p:nvPr/>
        </p:nvSpPr>
        <p:spPr>
          <a:xfrm>
            <a:off x="84141" y="141278"/>
            <a:ext cx="9752074" cy="830997"/>
          </a:xfrm>
          <a:prstGeom prst="rect">
            <a:avLst/>
          </a:prstGeom>
          <a:solidFill>
            <a:srgbClr val="00B050"/>
          </a:solidFill>
          <a:scene3d>
            <a:camera prst="orthographicFront"/>
            <a:lightRig rig="threePt" dir="t"/>
          </a:scene3d>
          <a:sp3d>
            <a:bevelT/>
          </a:sp3d>
        </p:spPr>
        <p:txBody>
          <a:bodyPr wrap="squar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 la </a:t>
            </a:r>
            <a:r>
              <a:rPr lang="ca-ES" sz="2400" b="1" dirty="0" err="1">
                <a:solidFill>
                  <a:schemeClr val="bg1"/>
                </a:solidFill>
              </a:rPr>
              <a:t>Hemostasia</a:t>
            </a:r>
            <a:r>
              <a:rPr lang="ca-ES" sz="2400" b="1" dirty="0">
                <a:solidFill>
                  <a:schemeClr val="bg1"/>
                </a:solidFill>
              </a:rPr>
              <a:t>, 2015, 2016. (</a:t>
            </a:r>
            <a:r>
              <a:rPr lang="ca-ES" sz="2400" b="1" dirty="0" err="1">
                <a:solidFill>
                  <a:schemeClr val="bg1"/>
                </a:solidFill>
              </a:rPr>
              <a:t>substitución</a:t>
            </a:r>
            <a:r>
              <a:rPr lang="ca-ES" sz="2400" b="1" dirty="0">
                <a:solidFill>
                  <a:schemeClr val="bg1"/>
                </a:solidFill>
              </a:rPr>
              <a:t> </a:t>
            </a:r>
            <a:r>
              <a:rPr lang="ca-ES" sz="2400" b="1" dirty="0" err="1">
                <a:solidFill>
                  <a:schemeClr val="bg1"/>
                </a:solidFill>
              </a:rPr>
              <a:t>clase</a:t>
            </a:r>
            <a:r>
              <a:rPr lang="ca-ES" sz="2400" b="1" dirty="0">
                <a:solidFill>
                  <a:schemeClr val="bg1"/>
                </a:solidFill>
              </a:rPr>
              <a:t> magistral, 50 min).</a:t>
            </a:r>
            <a:endParaRPr lang="es-ES" sz="2400" b="1" dirty="0">
              <a:solidFill>
                <a:schemeClr val="bg1"/>
              </a:solidFill>
            </a:endParaRPr>
          </a:p>
        </p:txBody>
      </p:sp>
      <p:grpSp>
        <p:nvGrpSpPr>
          <p:cNvPr id="18" name="Agrupa 17"/>
          <p:cNvGrpSpPr/>
          <p:nvPr/>
        </p:nvGrpSpPr>
        <p:grpSpPr>
          <a:xfrm>
            <a:off x="1209913" y="3393652"/>
            <a:ext cx="3498137" cy="1820647"/>
            <a:chOff x="705796" y="3178027"/>
            <a:chExt cx="4232189" cy="2792627"/>
          </a:xfrm>
        </p:grpSpPr>
        <p:sp>
          <p:nvSpPr>
            <p:cNvPr id="16" name="Explosió 2 15"/>
            <p:cNvSpPr/>
            <p:nvPr/>
          </p:nvSpPr>
          <p:spPr>
            <a:xfrm>
              <a:off x="705796" y="3178027"/>
              <a:ext cx="4232189" cy="2792627"/>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p>
          </p:txBody>
        </p:sp>
        <p:sp>
          <p:nvSpPr>
            <p:cNvPr id="17" name="QuadreDeText 16"/>
            <p:cNvSpPr txBox="1"/>
            <p:nvPr/>
          </p:nvSpPr>
          <p:spPr>
            <a:xfrm rot="20046722">
              <a:off x="1657387" y="3720158"/>
              <a:ext cx="2113068" cy="1841143"/>
            </a:xfrm>
            <a:prstGeom prst="rect">
              <a:avLst/>
            </a:prstGeom>
            <a:noFill/>
          </p:spPr>
          <p:txBody>
            <a:bodyPr wrap="none" rtlCol="0">
              <a:spAutoFit/>
            </a:bodyPr>
            <a:lstStyle/>
            <a:p>
              <a:pPr algn="ctr"/>
              <a:r>
                <a:rPr lang="ca-ES" sz="2400" b="1" dirty="0">
                  <a:solidFill>
                    <a:srgbClr val="FF6600"/>
                  </a:solidFill>
                  <a:effectLst>
                    <a:outerShdw blurRad="38100" dist="38100" dir="2700000" algn="tl">
                      <a:srgbClr val="000000">
                        <a:alpha val="43137"/>
                      </a:srgbClr>
                    </a:outerShdw>
                  </a:effectLst>
                </a:rPr>
                <a:t>1er intento, </a:t>
              </a:r>
            </a:p>
            <a:p>
              <a:pPr algn="ctr"/>
              <a:r>
                <a:rPr lang="ca-ES" sz="2400" b="1" i="1" dirty="0">
                  <a:solidFill>
                    <a:srgbClr val="FF6600"/>
                  </a:solidFill>
                  <a:effectLst>
                    <a:outerShdw blurRad="38100" dist="38100" dir="2700000" algn="tl">
                      <a:srgbClr val="000000">
                        <a:alpha val="43137"/>
                      </a:srgbClr>
                    </a:outerShdw>
                  </a:effectLst>
                </a:rPr>
                <a:t>FRACASO </a:t>
              </a:r>
            </a:p>
            <a:p>
              <a:pPr algn="ctr"/>
              <a:r>
                <a:rPr lang="ca-ES" sz="2400" b="1" i="1" dirty="0">
                  <a:solidFill>
                    <a:srgbClr val="FF6600"/>
                  </a:solidFill>
                  <a:effectLst>
                    <a:outerShdw blurRad="38100" dist="38100" dir="2700000" algn="tl">
                      <a:srgbClr val="000000">
                        <a:alpha val="43137"/>
                      </a:srgbClr>
                    </a:outerShdw>
                  </a:effectLst>
                </a:rPr>
                <a:t>ABSOLUTO</a:t>
              </a:r>
              <a:endParaRPr lang="es-ES" sz="2400" b="1" i="1" dirty="0">
                <a:solidFill>
                  <a:srgbClr val="FF6600"/>
                </a:solidFill>
                <a:effectLst>
                  <a:outerShdw blurRad="38100" dist="38100" dir="2700000" algn="tl">
                    <a:srgbClr val="000000">
                      <a:alpha val="43137"/>
                    </a:srgbClr>
                  </a:outerShdw>
                </a:effectLst>
              </a:endParaRPr>
            </a:p>
          </p:txBody>
        </p:sp>
      </p:grpSp>
      <p:grpSp>
        <p:nvGrpSpPr>
          <p:cNvPr id="3" name="Grupo 2">
            <a:extLst>
              <a:ext uri="{FF2B5EF4-FFF2-40B4-BE49-F238E27FC236}">
                <a16:creationId xmlns="" xmlns:a16="http://schemas.microsoft.com/office/drawing/2014/main" id="{1FE4A193-297A-422A-B7F5-C5216482C2C3}"/>
              </a:ext>
            </a:extLst>
          </p:cNvPr>
          <p:cNvGrpSpPr/>
          <p:nvPr/>
        </p:nvGrpSpPr>
        <p:grpSpPr>
          <a:xfrm>
            <a:off x="148564" y="978294"/>
            <a:ext cx="9715788" cy="5682379"/>
            <a:chOff x="148564" y="978294"/>
            <a:chExt cx="9715788" cy="5682379"/>
          </a:xfrm>
        </p:grpSpPr>
        <p:pic>
          <p:nvPicPr>
            <p:cNvPr id="15" name="Imatge 14"/>
            <p:cNvPicPr>
              <a:picLocks noChangeAspect="1"/>
            </p:cNvPicPr>
            <p:nvPr/>
          </p:nvPicPr>
          <p:blipFill rotWithShape="1">
            <a:blip r:embed="rId3">
              <a:extLst>
                <a:ext uri="{28A0092B-C50C-407E-A947-70E740481C1C}">
                  <a14:useLocalDpi xmlns:a14="http://schemas.microsoft.com/office/drawing/2010/main" val="0"/>
                </a:ext>
              </a:extLst>
            </a:blip>
            <a:srcRect r="5118" b="9551"/>
            <a:stretch/>
          </p:blipFill>
          <p:spPr>
            <a:xfrm>
              <a:off x="5471808" y="978294"/>
              <a:ext cx="4392544" cy="5682379"/>
            </a:xfrm>
            <a:prstGeom prst="rect">
              <a:avLst/>
            </a:prstGeom>
          </p:spPr>
        </p:pic>
        <p:sp>
          <p:nvSpPr>
            <p:cNvPr id="11" name="QuadreDeText 10"/>
            <p:cNvSpPr txBox="1"/>
            <p:nvPr/>
          </p:nvSpPr>
          <p:spPr>
            <a:xfrm>
              <a:off x="148565" y="2432908"/>
              <a:ext cx="2122697" cy="369332"/>
            </a:xfrm>
            <a:prstGeom prst="rect">
              <a:avLst/>
            </a:prstGeom>
            <a:noFill/>
          </p:spPr>
          <p:txBody>
            <a:bodyPr wrap="none" rtlCol="0">
              <a:spAutoFit/>
            </a:bodyPr>
            <a:lstStyle/>
            <a:p>
              <a:r>
                <a:rPr lang="ca-ES" b="1" dirty="0" err="1">
                  <a:solidFill>
                    <a:srgbClr val="FF6600"/>
                  </a:solidFill>
                </a:rPr>
                <a:t>Actividad</a:t>
              </a:r>
              <a:r>
                <a:rPr lang="ca-ES" b="1" dirty="0">
                  <a:solidFill>
                    <a:srgbClr val="FF6600"/>
                  </a:solidFill>
                </a:rPr>
                <a:t> en el aula:</a:t>
              </a:r>
              <a:endParaRPr lang="es-ES" b="1" dirty="0">
                <a:solidFill>
                  <a:srgbClr val="FF6600"/>
                </a:solidFill>
              </a:endParaRPr>
            </a:p>
          </p:txBody>
        </p:sp>
        <p:sp>
          <p:nvSpPr>
            <p:cNvPr id="20" name="QuadreDeText 19"/>
            <p:cNvSpPr txBox="1"/>
            <p:nvPr/>
          </p:nvSpPr>
          <p:spPr>
            <a:xfrm>
              <a:off x="148564" y="2845023"/>
              <a:ext cx="5084917" cy="646331"/>
            </a:xfrm>
            <a:prstGeom prst="rect">
              <a:avLst/>
            </a:prstGeom>
            <a:noFill/>
          </p:spPr>
          <p:txBody>
            <a:bodyPr wrap="square" rtlCol="0">
              <a:spAutoFit/>
            </a:bodyPr>
            <a:lstStyle/>
            <a:p>
              <a:r>
                <a:rPr lang="ca-ES" dirty="0"/>
                <a:t>Esquema </a:t>
              </a:r>
              <a:r>
                <a:rPr lang="ca-ES" dirty="0" err="1"/>
                <a:t>según</a:t>
              </a:r>
              <a:r>
                <a:rPr lang="ca-ES" dirty="0"/>
                <a:t> </a:t>
              </a:r>
              <a:r>
                <a:rPr lang="ca-ES" dirty="0" err="1"/>
                <a:t>Dr</a:t>
              </a:r>
              <a:r>
                <a:rPr lang="ca-ES" dirty="0"/>
                <a:t> </a:t>
              </a:r>
              <a:r>
                <a:rPr lang="ca-ES" dirty="0" err="1"/>
                <a:t>Mazur</a:t>
              </a:r>
              <a:r>
                <a:rPr lang="ca-ES" dirty="0"/>
                <a:t>, </a:t>
              </a:r>
              <a:r>
                <a:rPr lang="ca-ES" dirty="0" err="1"/>
                <a:t>Harvard</a:t>
              </a:r>
              <a:r>
                <a:rPr lang="ca-ES" dirty="0"/>
                <a:t>. Test (</a:t>
              </a:r>
              <a:r>
                <a:rPr lang="ca-ES" dirty="0" err="1"/>
                <a:t>socrative</a:t>
              </a:r>
              <a:r>
                <a:rPr lang="ca-ES" dirty="0"/>
                <a:t>) </a:t>
              </a:r>
            </a:p>
            <a:p>
              <a:pPr marL="342900" indent="-342900">
                <a:buAutoNum type="arabicPeriod"/>
              </a:pPr>
              <a:endParaRPr lang="ca-ES" dirty="0"/>
            </a:p>
          </p:txBody>
        </p:sp>
      </p:grpSp>
      <p:grpSp>
        <p:nvGrpSpPr>
          <p:cNvPr id="2" name="Agrupa 1"/>
          <p:cNvGrpSpPr/>
          <p:nvPr/>
        </p:nvGrpSpPr>
        <p:grpSpPr>
          <a:xfrm>
            <a:off x="148565" y="1294141"/>
            <a:ext cx="5787675" cy="1286019"/>
            <a:chOff x="154481" y="1515288"/>
            <a:chExt cx="5787675" cy="1286019"/>
          </a:xfrm>
        </p:grpSpPr>
        <p:sp>
          <p:nvSpPr>
            <p:cNvPr id="10" name="QuadreDeText 9"/>
            <p:cNvSpPr txBox="1"/>
            <p:nvPr/>
          </p:nvSpPr>
          <p:spPr>
            <a:xfrm>
              <a:off x="208471" y="1515288"/>
              <a:ext cx="3127138" cy="369332"/>
            </a:xfrm>
            <a:prstGeom prst="rect">
              <a:avLst/>
            </a:prstGeom>
            <a:noFill/>
          </p:spPr>
          <p:txBody>
            <a:bodyPr wrap="none" rtlCol="0">
              <a:spAutoFit/>
            </a:bodyPr>
            <a:lstStyle/>
            <a:p>
              <a:r>
                <a:rPr lang="ca-ES" b="1" dirty="0">
                  <a:solidFill>
                    <a:srgbClr val="FF6600"/>
                  </a:solidFill>
                </a:rPr>
                <a:t>Material y </a:t>
              </a:r>
              <a:r>
                <a:rPr lang="ca-ES" b="1" dirty="0" err="1">
                  <a:solidFill>
                    <a:srgbClr val="FF6600"/>
                  </a:solidFill>
                </a:rPr>
                <a:t>organización</a:t>
              </a:r>
              <a:r>
                <a:rPr lang="ca-ES" b="1" dirty="0">
                  <a:solidFill>
                    <a:srgbClr val="FF6600"/>
                  </a:solidFill>
                </a:rPr>
                <a:t> </a:t>
              </a:r>
              <a:r>
                <a:rPr lang="ca-ES" b="1" dirty="0" err="1">
                  <a:solidFill>
                    <a:srgbClr val="FF6600"/>
                  </a:solidFill>
                </a:rPr>
                <a:t>previa</a:t>
              </a:r>
              <a:r>
                <a:rPr lang="ca-ES" dirty="0">
                  <a:solidFill>
                    <a:srgbClr val="FF6600"/>
                  </a:solidFill>
                </a:rPr>
                <a:t>:</a:t>
              </a:r>
              <a:endParaRPr lang="es-ES" dirty="0">
                <a:solidFill>
                  <a:srgbClr val="FF6600"/>
                </a:solidFill>
              </a:endParaRPr>
            </a:p>
          </p:txBody>
        </p:sp>
        <p:sp>
          <p:nvSpPr>
            <p:cNvPr id="13" name="QuadreDeText 12"/>
            <p:cNvSpPr txBox="1"/>
            <p:nvPr/>
          </p:nvSpPr>
          <p:spPr>
            <a:xfrm>
              <a:off x="154481" y="1877977"/>
              <a:ext cx="5787675" cy="923330"/>
            </a:xfrm>
            <a:prstGeom prst="rect">
              <a:avLst/>
            </a:prstGeom>
            <a:noFill/>
          </p:spPr>
          <p:txBody>
            <a:bodyPr wrap="none" rtlCol="0">
              <a:spAutoFit/>
            </a:bodyPr>
            <a:lstStyle/>
            <a:p>
              <a:r>
                <a:rPr lang="ca-ES" dirty="0" err="1"/>
                <a:t>Guión</a:t>
              </a:r>
              <a:r>
                <a:rPr lang="ca-ES" dirty="0"/>
                <a:t> </a:t>
              </a:r>
              <a:r>
                <a:rPr lang="ca-ES" dirty="0" err="1"/>
                <a:t>detallado</a:t>
              </a:r>
              <a:r>
                <a:rPr lang="ca-ES" dirty="0"/>
                <a:t> para la </a:t>
              </a:r>
              <a:r>
                <a:rPr lang="ca-ES" dirty="0" err="1"/>
                <a:t>preparación</a:t>
              </a:r>
              <a:r>
                <a:rPr lang="ca-ES" dirty="0"/>
                <a:t> del tema (</a:t>
              </a:r>
              <a:r>
                <a:rPr lang="ca-ES" dirty="0" err="1"/>
                <a:t>bibliografía</a:t>
              </a:r>
              <a:r>
                <a:rPr lang="ca-ES" dirty="0"/>
                <a:t>). </a:t>
              </a:r>
            </a:p>
            <a:p>
              <a:r>
                <a:rPr lang="ca-ES" dirty="0"/>
                <a:t>Trabajo en </a:t>
              </a:r>
              <a:r>
                <a:rPr lang="ca-ES" dirty="0" err="1"/>
                <a:t>grupo</a:t>
              </a:r>
              <a:r>
                <a:rPr lang="ca-ES" dirty="0"/>
                <a:t> (2-3 </a:t>
              </a:r>
              <a:r>
                <a:rPr lang="ca-ES" dirty="0" err="1"/>
                <a:t>alumnos</a:t>
              </a:r>
              <a:r>
                <a:rPr lang="ca-ES" dirty="0"/>
                <a:t>)</a:t>
              </a:r>
            </a:p>
            <a:p>
              <a:pPr marL="342900" indent="-342900">
                <a:buAutoNum type="arabicPeriod"/>
              </a:pPr>
              <a:endParaRPr lang="ca-ES" dirty="0"/>
            </a:p>
          </p:txBody>
        </p:sp>
      </p:grpSp>
      <p:sp>
        <p:nvSpPr>
          <p:cNvPr id="19" name="QuadreDeText 18"/>
          <p:cNvSpPr txBox="1"/>
          <p:nvPr/>
        </p:nvSpPr>
        <p:spPr>
          <a:xfrm>
            <a:off x="148565" y="5938142"/>
            <a:ext cx="6652285" cy="923330"/>
          </a:xfrm>
          <a:prstGeom prst="rect">
            <a:avLst/>
          </a:prstGeom>
          <a:noFill/>
        </p:spPr>
        <p:txBody>
          <a:bodyPr wrap="square" rtlCol="0">
            <a:spAutoFit/>
          </a:bodyPr>
          <a:lstStyle/>
          <a:p>
            <a:r>
              <a:rPr lang="ca-ES" b="1" dirty="0" err="1">
                <a:solidFill>
                  <a:srgbClr val="FF6600"/>
                </a:solidFill>
              </a:rPr>
              <a:t>Segundo</a:t>
            </a:r>
            <a:r>
              <a:rPr lang="ca-ES" b="1" dirty="0">
                <a:solidFill>
                  <a:srgbClr val="FF6600"/>
                </a:solidFill>
              </a:rPr>
              <a:t> intento</a:t>
            </a:r>
            <a:r>
              <a:rPr lang="ca-ES" dirty="0"/>
              <a:t>, </a:t>
            </a:r>
            <a:r>
              <a:rPr lang="ca-ES" dirty="0" err="1"/>
              <a:t>faltó</a:t>
            </a:r>
            <a:r>
              <a:rPr lang="ca-ES" dirty="0"/>
              <a:t> un </a:t>
            </a:r>
            <a:r>
              <a:rPr lang="ca-ES" dirty="0" err="1"/>
              <a:t>poco</a:t>
            </a:r>
            <a:r>
              <a:rPr lang="ca-ES" dirty="0"/>
              <a:t> de </a:t>
            </a:r>
            <a:r>
              <a:rPr lang="ca-ES" dirty="0" err="1"/>
              <a:t>tiempo</a:t>
            </a:r>
            <a:r>
              <a:rPr lang="ca-ES" dirty="0"/>
              <a:t>. </a:t>
            </a:r>
            <a:r>
              <a:rPr lang="ca-ES" dirty="0" err="1"/>
              <a:t>Demasiadas</a:t>
            </a:r>
            <a:r>
              <a:rPr lang="ca-ES" dirty="0"/>
              <a:t> </a:t>
            </a:r>
            <a:r>
              <a:rPr lang="ca-ES" dirty="0" err="1"/>
              <a:t>preguntas</a:t>
            </a:r>
            <a:r>
              <a:rPr lang="ca-ES" dirty="0"/>
              <a:t> en 50 min. La </a:t>
            </a:r>
            <a:r>
              <a:rPr lang="ca-ES" dirty="0" err="1"/>
              <a:t>gestión</a:t>
            </a:r>
            <a:r>
              <a:rPr lang="ca-ES" dirty="0"/>
              <a:t> del </a:t>
            </a:r>
            <a:r>
              <a:rPr lang="ca-ES" dirty="0" err="1"/>
              <a:t>tiempo</a:t>
            </a:r>
            <a:r>
              <a:rPr lang="ca-ES" dirty="0"/>
              <a:t> es el </a:t>
            </a:r>
            <a:r>
              <a:rPr lang="ca-ES" dirty="0" err="1"/>
              <a:t>aprendizaje</a:t>
            </a:r>
            <a:r>
              <a:rPr lang="ca-ES" dirty="0"/>
              <a:t> que </a:t>
            </a:r>
            <a:r>
              <a:rPr lang="ca-ES" dirty="0" err="1"/>
              <a:t>realiza</a:t>
            </a:r>
            <a:r>
              <a:rPr lang="ca-ES" dirty="0"/>
              <a:t> el </a:t>
            </a:r>
            <a:r>
              <a:rPr lang="ca-ES" dirty="0" err="1"/>
              <a:t>profesor</a:t>
            </a:r>
            <a:r>
              <a:rPr lang="ca-ES" dirty="0"/>
              <a:t>.</a:t>
            </a:r>
          </a:p>
        </p:txBody>
      </p:sp>
    </p:spTree>
    <p:extLst>
      <p:ext uri="{BB962C8B-B14F-4D97-AF65-F5344CB8AC3E}">
        <p14:creationId xmlns:p14="http://schemas.microsoft.com/office/powerpoint/2010/main" val="3786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reDeText 5"/>
          <p:cNvSpPr txBox="1"/>
          <p:nvPr/>
        </p:nvSpPr>
        <p:spPr>
          <a:xfrm>
            <a:off x="160637" y="160637"/>
            <a:ext cx="8011873" cy="830997"/>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Mecanismos</a:t>
            </a:r>
            <a:r>
              <a:rPr lang="ca-ES" sz="2400" b="1" dirty="0">
                <a:solidFill>
                  <a:schemeClr val="bg1"/>
                </a:solidFill>
              </a:rPr>
              <a:t> de </a:t>
            </a:r>
            <a:r>
              <a:rPr lang="ca-ES" sz="2400" b="1" dirty="0" err="1">
                <a:solidFill>
                  <a:schemeClr val="bg1"/>
                </a:solidFill>
              </a:rPr>
              <a:t>Acción</a:t>
            </a:r>
            <a:r>
              <a:rPr lang="ca-ES" sz="2400" b="1" dirty="0">
                <a:solidFill>
                  <a:schemeClr val="bg1"/>
                </a:solidFill>
              </a:rPr>
              <a:t> </a:t>
            </a:r>
            <a:r>
              <a:rPr lang="ca-ES" sz="2400" b="1" dirty="0" err="1">
                <a:solidFill>
                  <a:schemeClr val="bg1"/>
                </a:solidFill>
              </a:rPr>
              <a:t>distintos</a:t>
            </a:r>
            <a:r>
              <a:rPr lang="ca-ES" sz="2400" b="1" dirty="0">
                <a:solidFill>
                  <a:schemeClr val="bg1"/>
                </a:solidFill>
              </a:rPr>
              <a:t> a los Receptores, 2017</a:t>
            </a:r>
          </a:p>
          <a:p>
            <a:r>
              <a:rPr lang="ca-ES" sz="2400" b="1" dirty="0">
                <a:solidFill>
                  <a:schemeClr val="bg1"/>
                </a:solidFill>
              </a:rPr>
              <a:t>(</a:t>
            </a:r>
            <a:r>
              <a:rPr lang="ca-ES" sz="2400" b="1" dirty="0" err="1">
                <a:solidFill>
                  <a:schemeClr val="bg1"/>
                </a:solidFill>
              </a:rPr>
              <a:t>substitución</a:t>
            </a:r>
            <a:r>
              <a:rPr lang="ca-ES" sz="2400" b="1" dirty="0">
                <a:solidFill>
                  <a:schemeClr val="bg1"/>
                </a:solidFill>
              </a:rPr>
              <a:t> de una </a:t>
            </a:r>
            <a:r>
              <a:rPr lang="ca-ES" sz="2400" b="1" dirty="0" err="1">
                <a:solidFill>
                  <a:schemeClr val="bg1"/>
                </a:solidFill>
              </a:rPr>
              <a:t>clase</a:t>
            </a:r>
            <a:r>
              <a:rPr lang="ca-ES" sz="2400" b="1" dirty="0">
                <a:solidFill>
                  <a:schemeClr val="bg1"/>
                </a:solidFill>
              </a:rPr>
              <a:t> magistral, 50 min).</a:t>
            </a:r>
            <a:endParaRPr lang="es-ES" sz="2400" b="1" dirty="0">
              <a:solidFill>
                <a:schemeClr val="bg1"/>
              </a:solidFill>
            </a:endParaRPr>
          </a:p>
        </p:txBody>
      </p:sp>
      <p:pic>
        <p:nvPicPr>
          <p:cNvPr id="10" name="Imatge 9"/>
          <p:cNvPicPr>
            <a:picLocks noChangeAspect="1"/>
          </p:cNvPicPr>
          <p:nvPr/>
        </p:nvPicPr>
        <p:blipFill rotWithShape="1">
          <a:blip r:embed="rId3"/>
          <a:srcRect l="31390" t="15307" r="15096" b="11956"/>
          <a:stretch/>
        </p:blipFill>
        <p:spPr>
          <a:xfrm>
            <a:off x="6761688" y="1504462"/>
            <a:ext cx="3039762" cy="2324107"/>
          </a:xfrm>
          <a:prstGeom prst="rect">
            <a:avLst/>
          </a:prstGeom>
          <a:ln>
            <a:solidFill>
              <a:schemeClr val="tx1"/>
            </a:solidFill>
          </a:ln>
        </p:spPr>
      </p:pic>
      <p:grpSp>
        <p:nvGrpSpPr>
          <p:cNvPr id="2" name="Grupo 1">
            <a:extLst>
              <a:ext uri="{FF2B5EF4-FFF2-40B4-BE49-F238E27FC236}">
                <a16:creationId xmlns="" xmlns:a16="http://schemas.microsoft.com/office/drawing/2014/main" id="{82168358-A82F-4DF0-962E-B8713EBADB11}"/>
              </a:ext>
            </a:extLst>
          </p:cNvPr>
          <p:cNvGrpSpPr/>
          <p:nvPr/>
        </p:nvGrpSpPr>
        <p:grpSpPr>
          <a:xfrm>
            <a:off x="233914" y="1093310"/>
            <a:ext cx="6527774" cy="2119113"/>
            <a:chOff x="233914" y="1093310"/>
            <a:chExt cx="6527774" cy="2119113"/>
          </a:xfrm>
        </p:grpSpPr>
        <p:sp>
          <p:nvSpPr>
            <p:cNvPr id="9" name="QuadreDeText 8"/>
            <p:cNvSpPr txBox="1"/>
            <p:nvPr/>
          </p:nvSpPr>
          <p:spPr>
            <a:xfrm>
              <a:off x="298908" y="1458097"/>
              <a:ext cx="6462780" cy="1754326"/>
            </a:xfrm>
            <a:prstGeom prst="rect">
              <a:avLst/>
            </a:prstGeom>
            <a:noFill/>
          </p:spPr>
          <p:txBody>
            <a:bodyPr wrap="square" rtlCol="0">
              <a:spAutoFit/>
            </a:bodyPr>
            <a:lstStyle/>
            <a:p>
              <a:r>
                <a:rPr lang="ca-ES" dirty="0" err="1"/>
                <a:t>Visualización</a:t>
              </a:r>
              <a:r>
                <a:rPr lang="ca-ES" dirty="0"/>
                <a:t> </a:t>
              </a:r>
              <a:r>
                <a:rPr lang="ca-ES" dirty="0" err="1"/>
                <a:t>previa</a:t>
              </a:r>
              <a:r>
                <a:rPr lang="ca-ES" dirty="0"/>
                <a:t> de un vídeo resumen de </a:t>
              </a:r>
              <a:r>
                <a:rPr lang="ca-ES" dirty="0" err="1"/>
                <a:t>distintos</a:t>
              </a:r>
              <a:r>
                <a:rPr lang="ca-ES" dirty="0"/>
                <a:t> mecanismes de </a:t>
              </a:r>
              <a:r>
                <a:rPr lang="ca-ES" dirty="0" err="1"/>
                <a:t>acción</a:t>
              </a:r>
              <a:r>
                <a:rPr lang="ca-ES" dirty="0"/>
                <a:t> y </a:t>
              </a:r>
              <a:r>
                <a:rPr lang="ca-ES" dirty="0" err="1"/>
                <a:t>ejemplos</a:t>
              </a:r>
              <a:r>
                <a:rPr lang="ca-ES" dirty="0"/>
                <a:t> con </a:t>
              </a:r>
              <a:r>
                <a:rPr lang="ca-ES" dirty="0" err="1"/>
                <a:t>fármacos</a:t>
              </a:r>
              <a:r>
                <a:rPr lang="ca-ES" dirty="0"/>
                <a:t> (5 </a:t>
              </a:r>
              <a:r>
                <a:rPr lang="ca-ES" dirty="0" err="1"/>
                <a:t>minutos</a:t>
              </a:r>
              <a:r>
                <a:rPr lang="ca-ES" dirty="0"/>
                <a:t>).</a:t>
              </a:r>
            </a:p>
            <a:p>
              <a:endParaRPr lang="ca-ES" dirty="0"/>
            </a:p>
            <a:p>
              <a:r>
                <a:rPr lang="ca-ES" dirty="0" err="1"/>
                <a:t>Organización</a:t>
              </a:r>
              <a:r>
                <a:rPr lang="ca-ES" dirty="0"/>
                <a:t> de los </a:t>
              </a:r>
              <a:r>
                <a:rPr lang="ca-ES" dirty="0" err="1"/>
                <a:t>alumnos</a:t>
              </a:r>
              <a:r>
                <a:rPr lang="ca-ES" dirty="0"/>
                <a:t> en </a:t>
              </a:r>
              <a:r>
                <a:rPr lang="ca-ES" dirty="0" err="1"/>
                <a:t>grupo</a:t>
              </a:r>
              <a:r>
                <a:rPr lang="ca-ES" dirty="0"/>
                <a:t> (3-4). </a:t>
              </a:r>
            </a:p>
            <a:p>
              <a:r>
                <a:rPr lang="ca-ES" dirty="0" err="1"/>
                <a:t>Descripción</a:t>
              </a:r>
              <a:r>
                <a:rPr lang="ca-ES" dirty="0"/>
                <a:t> del </a:t>
              </a:r>
              <a:r>
                <a:rPr lang="ca-ES" dirty="0" err="1"/>
                <a:t>mecanismo</a:t>
              </a:r>
              <a:r>
                <a:rPr lang="ca-ES" dirty="0"/>
                <a:t> de </a:t>
              </a:r>
              <a:r>
                <a:rPr lang="ca-ES" dirty="0" err="1"/>
                <a:t>acción</a:t>
              </a:r>
              <a:r>
                <a:rPr lang="ca-ES" dirty="0"/>
                <a:t> de un </a:t>
              </a:r>
              <a:r>
                <a:rPr lang="ca-ES" dirty="0" err="1"/>
                <a:t>fármaco</a:t>
              </a:r>
              <a:r>
                <a:rPr lang="ca-ES" dirty="0"/>
                <a:t> y </a:t>
              </a:r>
              <a:r>
                <a:rPr lang="ca-ES" dirty="0" err="1"/>
                <a:t>elaboración</a:t>
              </a:r>
              <a:r>
                <a:rPr lang="ca-ES" dirty="0"/>
                <a:t> de una </a:t>
              </a:r>
              <a:r>
                <a:rPr lang="ca-ES" dirty="0" err="1"/>
                <a:t>pequeña</a:t>
              </a:r>
              <a:r>
                <a:rPr lang="ca-ES" dirty="0"/>
                <a:t> </a:t>
              </a:r>
              <a:r>
                <a:rPr lang="ca-ES" dirty="0" err="1"/>
                <a:t>reseña</a:t>
              </a:r>
              <a:r>
                <a:rPr lang="ca-ES" dirty="0"/>
                <a:t> (4-5 </a:t>
              </a:r>
              <a:r>
                <a:rPr lang="ca-ES" dirty="0" err="1"/>
                <a:t>líneas</a:t>
              </a:r>
              <a:r>
                <a:rPr lang="ca-ES" dirty="0"/>
                <a:t>).</a:t>
              </a:r>
              <a:endParaRPr lang="es-ES" dirty="0"/>
            </a:p>
          </p:txBody>
        </p:sp>
        <p:sp>
          <p:nvSpPr>
            <p:cNvPr id="7" name="QuadreDeText 6"/>
            <p:cNvSpPr txBox="1"/>
            <p:nvPr/>
          </p:nvSpPr>
          <p:spPr>
            <a:xfrm>
              <a:off x="233914" y="1093310"/>
              <a:ext cx="3127138" cy="369332"/>
            </a:xfrm>
            <a:prstGeom prst="rect">
              <a:avLst/>
            </a:prstGeom>
            <a:noFill/>
          </p:spPr>
          <p:txBody>
            <a:bodyPr wrap="none" rtlCol="0">
              <a:spAutoFit/>
            </a:bodyPr>
            <a:lstStyle/>
            <a:p>
              <a:r>
                <a:rPr lang="ca-ES" b="1" dirty="0">
                  <a:solidFill>
                    <a:srgbClr val="FF6600"/>
                  </a:solidFill>
                </a:rPr>
                <a:t>Material y </a:t>
              </a:r>
              <a:r>
                <a:rPr lang="ca-ES" b="1" dirty="0" err="1">
                  <a:solidFill>
                    <a:srgbClr val="FF6600"/>
                  </a:solidFill>
                </a:rPr>
                <a:t>organización</a:t>
              </a:r>
              <a:r>
                <a:rPr lang="ca-ES" b="1" dirty="0">
                  <a:solidFill>
                    <a:srgbClr val="FF6600"/>
                  </a:solidFill>
                </a:rPr>
                <a:t> </a:t>
              </a:r>
              <a:r>
                <a:rPr lang="ca-ES" b="1" dirty="0" err="1">
                  <a:solidFill>
                    <a:srgbClr val="FF6600"/>
                  </a:solidFill>
                </a:rPr>
                <a:t>previa</a:t>
              </a:r>
              <a:r>
                <a:rPr lang="ca-ES" dirty="0">
                  <a:solidFill>
                    <a:srgbClr val="FF6600"/>
                  </a:solidFill>
                </a:rPr>
                <a:t>:</a:t>
              </a:r>
              <a:endParaRPr lang="es-ES" dirty="0">
                <a:solidFill>
                  <a:srgbClr val="FF6600"/>
                </a:solidFill>
              </a:endParaRPr>
            </a:p>
          </p:txBody>
        </p:sp>
      </p:grpSp>
      <p:grpSp>
        <p:nvGrpSpPr>
          <p:cNvPr id="3" name="Grupo 2">
            <a:extLst>
              <a:ext uri="{FF2B5EF4-FFF2-40B4-BE49-F238E27FC236}">
                <a16:creationId xmlns="" xmlns:a16="http://schemas.microsoft.com/office/drawing/2014/main" id="{5BAF6988-281C-43D0-9F9E-9AC06FF64071}"/>
              </a:ext>
            </a:extLst>
          </p:cNvPr>
          <p:cNvGrpSpPr/>
          <p:nvPr/>
        </p:nvGrpSpPr>
        <p:grpSpPr>
          <a:xfrm>
            <a:off x="160636" y="3439955"/>
            <a:ext cx="6453809" cy="1056873"/>
            <a:chOff x="160636" y="3439955"/>
            <a:chExt cx="6453809" cy="1056873"/>
          </a:xfrm>
        </p:grpSpPr>
        <p:sp>
          <p:nvSpPr>
            <p:cNvPr id="8" name="QuadreDeText 7"/>
            <p:cNvSpPr txBox="1"/>
            <p:nvPr/>
          </p:nvSpPr>
          <p:spPr>
            <a:xfrm>
              <a:off x="160637" y="3439955"/>
              <a:ext cx="2122697" cy="369332"/>
            </a:xfrm>
            <a:prstGeom prst="rect">
              <a:avLst/>
            </a:prstGeom>
            <a:noFill/>
          </p:spPr>
          <p:txBody>
            <a:bodyPr wrap="none" rtlCol="0">
              <a:spAutoFit/>
            </a:bodyPr>
            <a:lstStyle/>
            <a:p>
              <a:r>
                <a:rPr lang="ca-ES" b="1" dirty="0" err="1">
                  <a:solidFill>
                    <a:srgbClr val="FF6600"/>
                  </a:solidFill>
                </a:rPr>
                <a:t>Actividad</a:t>
              </a:r>
              <a:r>
                <a:rPr lang="ca-ES" b="1" dirty="0">
                  <a:solidFill>
                    <a:srgbClr val="FF6600"/>
                  </a:solidFill>
                </a:rPr>
                <a:t> en el aula:</a:t>
              </a:r>
              <a:endParaRPr lang="es-ES" b="1" dirty="0">
                <a:solidFill>
                  <a:srgbClr val="FF6600"/>
                </a:solidFill>
              </a:endParaRPr>
            </a:p>
          </p:txBody>
        </p:sp>
        <p:sp>
          <p:nvSpPr>
            <p:cNvPr id="12" name="QuadreDeText 11"/>
            <p:cNvSpPr txBox="1"/>
            <p:nvPr/>
          </p:nvSpPr>
          <p:spPr>
            <a:xfrm>
              <a:off x="160636" y="3850497"/>
              <a:ext cx="6453809" cy="646331"/>
            </a:xfrm>
            <a:prstGeom prst="rect">
              <a:avLst/>
            </a:prstGeom>
            <a:noFill/>
          </p:spPr>
          <p:txBody>
            <a:bodyPr wrap="square" rtlCol="0">
              <a:spAutoFit/>
            </a:bodyPr>
            <a:lstStyle/>
            <a:p>
              <a:r>
                <a:rPr lang="ca-ES" dirty="0" err="1"/>
                <a:t>Presentación</a:t>
              </a:r>
              <a:r>
                <a:rPr lang="ca-ES" dirty="0"/>
                <a:t> sintètica (2 min) en </a:t>
              </a:r>
              <a:r>
                <a:rPr lang="ca-ES" dirty="0" err="1"/>
                <a:t>clase</a:t>
              </a:r>
              <a:r>
                <a:rPr lang="ca-ES" dirty="0"/>
                <a:t> de los </a:t>
              </a:r>
              <a:r>
                <a:rPr lang="ca-ES" dirty="0" err="1"/>
                <a:t>ejemplos</a:t>
              </a:r>
              <a:r>
                <a:rPr lang="ca-ES" dirty="0"/>
                <a:t> </a:t>
              </a:r>
              <a:r>
                <a:rPr lang="ca-ES" dirty="0" err="1"/>
                <a:t>preparados</a:t>
              </a:r>
              <a:r>
                <a:rPr lang="ca-ES" dirty="0"/>
                <a:t> por los </a:t>
              </a:r>
              <a:r>
                <a:rPr lang="ca-ES" dirty="0" err="1"/>
                <a:t>alumnos</a:t>
              </a:r>
              <a:r>
                <a:rPr lang="ca-ES" dirty="0"/>
                <a:t>. </a:t>
              </a:r>
              <a:endParaRPr lang="es-ES" dirty="0"/>
            </a:p>
          </p:txBody>
        </p:sp>
      </p:grpSp>
      <p:grpSp>
        <p:nvGrpSpPr>
          <p:cNvPr id="4" name="Grupo 3">
            <a:extLst>
              <a:ext uri="{FF2B5EF4-FFF2-40B4-BE49-F238E27FC236}">
                <a16:creationId xmlns="" xmlns:a16="http://schemas.microsoft.com/office/drawing/2014/main" id="{60B65BD5-65D1-439F-A9CB-AC1EE2F6A5F0}"/>
              </a:ext>
            </a:extLst>
          </p:cNvPr>
          <p:cNvGrpSpPr/>
          <p:nvPr/>
        </p:nvGrpSpPr>
        <p:grpSpPr>
          <a:xfrm>
            <a:off x="122816" y="4754583"/>
            <a:ext cx="9542477" cy="1364879"/>
            <a:chOff x="122816" y="4754583"/>
            <a:chExt cx="9542477" cy="1364879"/>
          </a:xfrm>
        </p:grpSpPr>
        <p:sp>
          <p:nvSpPr>
            <p:cNvPr id="13" name="QuadreDeText 12"/>
            <p:cNvSpPr txBox="1"/>
            <p:nvPr/>
          </p:nvSpPr>
          <p:spPr>
            <a:xfrm>
              <a:off x="160637" y="4754583"/>
              <a:ext cx="2809808" cy="369332"/>
            </a:xfrm>
            <a:prstGeom prst="rect">
              <a:avLst/>
            </a:prstGeom>
            <a:noFill/>
          </p:spPr>
          <p:txBody>
            <a:bodyPr wrap="none" rtlCol="0">
              <a:spAutoFit/>
            </a:bodyPr>
            <a:lstStyle/>
            <a:p>
              <a:r>
                <a:rPr lang="ca-ES" b="1" dirty="0" err="1">
                  <a:solidFill>
                    <a:srgbClr val="FF6600"/>
                  </a:solidFill>
                </a:rPr>
                <a:t>Actividad</a:t>
              </a:r>
              <a:r>
                <a:rPr lang="ca-ES" b="1" dirty="0">
                  <a:solidFill>
                    <a:srgbClr val="FF6600"/>
                  </a:solidFill>
                </a:rPr>
                <a:t> posterior al aula:</a:t>
              </a:r>
              <a:endParaRPr lang="es-ES" b="1" dirty="0">
                <a:solidFill>
                  <a:srgbClr val="FF6600"/>
                </a:solidFill>
              </a:endParaRPr>
            </a:p>
          </p:txBody>
        </p:sp>
        <p:sp>
          <p:nvSpPr>
            <p:cNvPr id="14" name="QuadreDeText 13"/>
            <p:cNvSpPr txBox="1"/>
            <p:nvPr/>
          </p:nvSpPr>
          <p:spPr>
            <a:xfrm>
              <a:off x="122816" y="5196132"/>
              <a:ext cx="9542477" cy="923330"/>
            </a:xfrm>
            <a:prstGeom prst="rect">
              <a:avLst/>
            </a:prstGeom>
            <a:noFill/>
          </p:spPr>
          <p:txBody>
            <a:bodyPr wrap="square" rtlCol="0">
              <a:spAutoFit/>
            </a:bodyPr>
            <a:lstStyle/>
            <a:p>
              <a:r>
                <a:rPr lang="ca-ES" dirty="0" err="1"/>
                <a:t>Elaboración</a:t>
              </a:r>
              <a:r>
                <a:rPr lang="ca-ES" dirty="0"/>
                <a:t> y </a:t>
              </a:r>
              <a:r>
                <a:rPr lang="ca-ES" dirty="0" err="1"/>
                <a:t>seleccion</a:t>
              </a:r>
              <a:r>
                <a:rPr lang="ca-ES" dirty="0"/>
                <a:t> por </a:t>
              </a:r>
              <a:r>
                <a:rPr lang="ca-ES" dirty="0" err="1"/>
                <a:t>parte</a:t>
              </a:r>
              <a:r>
                <a:rPr lang="ca-ES" dirty="0"/>
                <a:t> del </a:t>
              </a:r>
              <a:r>
                <a:rPr lang="ca-ES" dirty="0" err="1"/>
                <a:t>profesor</a:t>
              </a:r>
              <a:r>
                <a:rPr lang="ca-ES" dirty="0"/>
                <a:t> un documento en </a:t>
              </a:r>
              <a:r>
                <a:rPr lang="ca-ES" dirty="0" err="1"/>
                <a:t>pdf</a:t>
              </a:r>
              <a:r>
                <a:rPr lang="ca-ES" dirty="0"/>
                <a:t> sobre una </a:t>
              </a:r>
              <a:r>
                <a:rPr lang="ca-ES" dirty="0" err="1"/>
                <a:t>selección</a:t>
              </a:r>
              <a:r>
                <a:rPr lang="ca-ES" dirty="0"/>
                <a:t> de los </a:t>
              </a:r>
              <a:r>
                <a:rPr lang="ca-ES" dirty="0" err="1"/>
                <a:t>distintos</a:t>
              </a:r>
              <a:r>
                <a:rPr lang="ca-ES" dirty="0"/>
                <a:t> </a:t>
              </a:r>
              <a:r>
                <a:rPr lang="ca-ES" dirty="0" err="1"/>
                <a:t>ejemplos</a:t>
              </a:r>
              <a:r>
                <a:rPr lang="ca-ES" dirty="0"/>
                <a:t> </a:t>
              </a:r>
              <a:r>
                <a:rPr lang="ca-ES" dirty="0" err="1"/>
                <a:t>presentados</a:t>
              </a:r>
              <a:r>
                <a:rPr lang="ca-ES" dirty="0"/>
                <a:t> por los </a:t>
              </a:r>
              <a:r>
                <a:rPr lang="ca-ES" dirty="0" err="1"/>
                <a:t>alumnos</a:t>
              </a:r>
              <a:r>
                <a:rPr lang="ca-ES" dirty="0"/>
                <a:t> que </a:t>
              </a:r>
              <a:r>
                <a:rPr lang="ca-ES" dirty="0" err="1"/>
                <a:t>incluya</a:t>
              </a:r>
              <a:r>
                <a:rPr lang="ca-ES" dirty="0"/>
                <a:t> </a:t>
              </a:r>
              <a:r>
                <a:rPr lang="ca-ES" dirty="0" err="1"/>
                <a:t>todos</a:t>
              </a:r>
              <a:r>
                <a:rPr lang="ca-ES" dirty="0"/>
                <a:t> los </a:t>
              </a:r>
              <a:r>
                <a:rPr lang="ca-ES" dirty="0" err="1"/>
                <a:t>mecanismos</a:t>
              </a:r>
              <a:r>
                <a:rPr lang="ca-ES" dirty="0"/>
                <a:t> no </a:t>
              </a:r>
              <a:r>
                <a:rPr lang="ca-ES" dirty="0" err="1"/>
                <a:t>relacionados</a:t>
              </a:r>
              <a:r>
                <a:rPr lang="ca-ES" dirty="0"/>
                <a:t> con receptores. Este material es </a:t>
              </a:r>
              <a:r>
                <a:rPr lang="ca-ES" dirty="0" err="1"/>
                <a:t>objeto</a:t>
              </a:r>
              <a:r>
                <a:rPr lang="ca-ES" dirty="0"/>
                <a:t> de </a:t>
              </a:r>
              <a:r>
                <a:rPr lang="ca-ES" dirty="0" err="1"/>
                <a:t>evaluación</a:t>
              </a:r>
              <a:r>
                <a:rPr lang="ca-ES" dirty="0"/>
                <a:t> para el examen.  </a:t>
              </a:r>
              <a:endParaRPr lang="es-ES" dirty="0"/>
            </a:p>
          </p:txBody>
        </p:sp>
      </p:grpSp>
      <p:sp>
        <p:nvSpPr>
          <p:cNvPr id="11" name="Botón de acción: Hacia delante o Siguiente 10">
            <a:hlinkClick r:id="rId4" action="ppaction://hlinkpres?slideindex=1&amp;slidetitle=Diapositiva 1" highlightClick="1"/>
          </p:cNvPr>
          <p:cNvSpPr/>
          <p:nvPr/>
        </p:nvSpPr>
        <p:spPr>
          <a:xfrm>
            <a:off x="7826188" y="3212423"/>
            <a:ext cx="672353" cy="4121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86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6"/>
          <p:cNvSpPr txBox="1"/>
          <p:nvPr/>
        </p:nvSpPr>
        <p:spPr>
          <a:xfrm>
            <a:off x="350106" y="275974"/>
            <a:ext cx="7913257" cy="830997"/>
          </a:xfrm>
          <a:prstGeom prst="rect">
            <a:avLst/>
          </a:prstGeom>
          <a:solidFill>
            <a:srgbClr val="00B050"/>
          </a:solidFill>
          <a:scene3d>
            <a:camera prst="orthographicFront"/>
            <a:lightRig rig="threePt" dir="t"/>
          </a:scene3d>
          <a:sp3d>
            <a:bevelT/>
          </a:sp3d>
        </p:spPr>
        <p:txBody>
          <a:bodyPr wrap="none" rtlCol="0">
            <a:spAutoFit/>
          </a:bodyPr>
          <a:lstStyle/>
          <a:p>
            <a:r>
              <a:rPr lang="ca-ES" sz="2400" b="1" dirty="0">
                <a:solidFill>
                  <a:schemeClr val="bg1"/>
                </a:solidFill>
              </a:rPr>
              <a:t>Tema: </a:t>
            </a:r>
            <a:r>
              <a:rPr lang="ca-ES" sz="2400" b="1" dirty="0" err="1">
                <a:solidFill>
                  <a:schemeClr val="bg1"/>
                </a:solidFill>
              </a:rPr>
              <a:t>Farmacología</a:t>
            </a:r>
            <a:r>
              <a:rPr lang="ca-ES" sz="2400" b="1" dirty="0">
                <a:solidFill>
                  <a:schemeClr val="bg1"/>
                </a:solidFill>
              </a:rPr>
              <a:t> del Sistema </a:t>
            </a:r>
            <a:r>
              <a:rPr lang="ca-ES" sz="2400" b="1" dirty="0" err="1">
                <a:solidFill>
                  <a:schemeClr val="bg1"/>
                </a:solidFill>
              </a:rPr>
              <a:t>Digestivo</a:t>
            </a:r>
            <a:r>
              <a:rPr lang="ca-ES" sz="2400" b="1" dirty="0">
                <a:solidFill>
                  <a:schemeClr val="bg1"/>
                </a:solidFill>
              </a:rPr>
              <a:t> en </a:t>
            </a:r>
            <a:r>
              <a:rPr lang="ca-ES" sz="2400" b="1" dirty="0" err="1">
                <a:solidFill>
                  <a:schemeClr val="bg1"/>
                </a:solidFill>
              </a:rPr>
              <a:t>monogástricos</a:t>
            </a:r>
            <a:r>
              <a:rPr lang="ca-ES" sz="2400" b="1" dirty="0">
                <a:solidFill>
                  <a:schemeClr val="bg1"/>
                </a:solidFill>
              </a:rPr>
              <a:t>.</a:t>
            </a:r>
          </a:p>
          <a:p>
            <a:r>
              <a:rPr lang="ca-ES" sz="2400" b="1" dirty="0">
                <a:solidFill>
                  <a:schemeClr val="bg1"/>
                </a:solidFill>
              </a:rPr>
              <a:t>(</a:t>
            </a:r>
            <a:r>
              <a:rPr lang="ca-ES" sz="2400" b="1" dirty="0" err="1">
                <a:solidFill>
                  <a:schemeClr val="bg1"/>
                </a:solidFill>
              </a:rPr>
              <a:t>substitución</a:t>
            </a:r>
            <a:r>
              <a:rPr lang="ca-ES" sz="2400" b="1" dirty="0">
                <a:solidFill>
                  <a:schemeClr val="bg1"/>
                </a:solidFill>
              </a:rPr>
              <a:t> magistral, 50 min), 2018.</a:t>
            </a:r>
            <a:endParaRPr lang="es-ES" sz="2400" b="1" dirty="0">
              <a:solidFill>
                <a:schemeClr val="bg1"/>
              </a:solidFill>
            </a:endParaRPr>
          </a:p>
        </p:txBody>
      </p:sp>
      <p:grpSp>
        <p:nvGrpSpPr>
          <p:cNvPr id="6" name="Grupo 5">
            <a:extLst>
              <a:ext uri="{FF2B5EF4-FFF2-40B4-BE49-F238E27FC236}">
                <a16:creationId xmlns="" xmlns:a16="http://schemas.microsoft.com/office/drawing/2014/main" id="{84173543-8CAF-4FC1-ACCC-8F58A336D54D}"/>
              </a:ext>
            </a:extLst>
          </p:cNvPr>
          <p:cNvGrpSpPr/>
          <p:nvPr/>
        </p:nvGrpSpPr>
        <p:grpSpPr>
          <a:xfrm>
            <a:off x="208147" y="1409270"/>
            <a:ext cx="7031157" cy="1836596"/>
            <a:chOff x="208147" y="1409270"/>
            <a:chExt cx="7031157" cy="1836596"/>
          </a:xfrm>
        </p:grpSpPr>
        <p:sp>
          <p:nvSpPr>
            <p:cNvPr id="8" name="QuadreDeText 7"/>
            <p:cNvSpPr txBox="1"/>
            <p:nvPr/>
          </p:nvSpPr>
          <p:spPr>
            <a:xfrm>
              <a:off x="208147" y="1768538"/>
              <a:ext cx="7031157" cy="1477328"/>
            </a:xfrm>
            <a:prstGeom prst="rect">
              <a:avLst/>
            </a:prstGeom>
            <a:noFill/>
          </p:spPr>
          <p:txBody>
            <a:bodyPr wrap="square" rtlCol="0">
              <a:spAutoFit/>
            </a:bodyPr>
            <a:lstStyle/>
            <a:p>
              <a:r>
                <a:rPr lang="es-ES" dirty="0"/>
                <a:t>Hoja de instrucciones sobre el desarrollo de la clase y bibliografía con 15 días de antelación. </a:t>
              </a:r>
            </a:p>
            <a:p>
              <a:r>
                <a:rPr lang="ca-ES" dirty="0" err="1"/>
                <a:t>Ídice</a:t>
              </a:r>
              <a:r>
                <a:rPr lang="ca-ES" dirty="0"/>
                <a:t> </a:t>
              </a:r>
              <a:r>
                <a:rPr lang="ca-ES" dirty="0" err="1"/>
                <a:t>muy</a:t>
              </a:r>
              <a:r>
                <a:rPr lang="ca-ES" dirty="0"/>
                <a:t> </a:t>
              </a:r>
              <a:r>
                <a:rPr lang="ca-ES" dirty="0" err="1"/>
                <a:t>detallado</a:t>
              </a:r>
              <a:r>
                <a:rPr lang="ca-ES" dirty="0"/>
                <a:t> del tema. </a:t>
              </a:r>
            </a:p>
            <a:p>
              <a:r>
                <a:rPr lang="ca-ES" dirty="0" err="1"/>
                <a:t>División</a:t>
              </a:r>
              <a:r>
                <a:rPr lang="ca-ES" dirty="0"/>
                <a:t> del tema en 4 partes (P). </a:t>
              </a:r>
            </a:p>
            <a:p>
              <a:r>
                <a:rPr lang="ca-ES" dirty="0"/>
                <a:t>Grupo </a:t>
              </a:r>
              <a:r>
                <a:rPr lang="ca-ES" dirty="0" err="1"/>
                <a:t>equitativo</a:t>
              </a:r>
              <a:r>
                <a:rPr lang="ca-ES" dirty="0"/>
                <a:t> de </a:t>
              </a:r>
              <a:r>
                <a:rPr lang="ca-ES" dirty="0" err="1"/>
                <a:t>alumnos</a:t>
              </a:r>
              <a:r>
                <a:rPr lang="ca-ES" dirty="0"/>
                <a:t> para cada </a:t>
              </a:r>
              <a:r>
                <a:rPr lang="ca-ES" dirty="0" err="1"/>
                <a:t>parte</a:t>
              </a:r>
              <a:r>
                <a:rPr lang="ca-ES" dirty="0"/>
                <a:t>.</a:t>
              </a:r>
            </a:p>
          </p:txBody>
        </p:sp>
        <p:sp>
          <p:nvSpPr>
            <p:cNvPr id="4" name="QuadreDeText 3"/>
            <p:cNvSpPr txBox="1"/>
            <p:nvPr/>
          </p:nvSpPr>
          <p:spPr>
            <a:xfrm>
              <a:off x="233914" y="1409270"/>
              <a:ext cx="3127138" cy="369332"/>
            </a:xfrm>
            <a:prstGeom prst="rect">
              <a:avLst/>
            </a:prstGeom>
            <a:noFill/>
          </p:spPr>
          <p:txBody>
            <a:bodyPr wrap="none" rtlCol="0">
              <a:spAutoFit/>
            </a:bodyPr>
            <a:lstStyle/>
            <a:p>
              <a:r>
                <a:rPr lang="ca-ES" b="1" dirty="0">
                  <a:solidFill>
                    <a:srgbClr val="FF6600"/>
                  </a:solidFill>
                </a:rPr>
                <a:t>Material y </a:t>
              </a:r>
              <a:r>
                <a:rPr lang="ca-ES" b="1" dirty="0" err="1">
                  <a:solidFill>
                    <a:srgbClr val="FF6600"/>
                  </a:solidFill>
                </a:rPr>
                <a:t>organización</a:t>
              </a:r>
              <a:r>
                <a:rPr lang="ca-ES" b="1" dirty="0">
                  <a:solidFill>
                    <a:srgbClr val="FF6600"/>
                  </a:solidFill>
                </a:rPr>
                <a:t> </a:t>
              </a:r>
              <a:r>
                <a:rPr lang="ca-ES" b="1" dirty="0" err="1">
                  <a:solidFill>
                    <a:srgbClr val="FF6600"/>
                  </a:solidFill>
                </a:rPr>
                <a:t>previa</a:t>
              </a:r>
              <a:r>
                <a:rPr lang="ca-ES" dirty="0">
                  <a:solidFill>
                    <a:srgbClr val="FF6600"/>
                  </a:solidFill>
                </a:rPr>
                <a:t>:</a:t>
              </a:r>
              <a:endParaRPr lang="es-ES" dirty="0">
                <a:solidFill>
                  <a:srgbClr val="FF6600"/>
                </a:solidFill>
              </a:endParaRPr>
            </a:p>
          </p:txBody>
        </p:sp>
      </p:grpSp>
      <p:grpSp>
        <p:nvGrpSpPr>
          <p:cNvPr id="12" name="Grupo 11">
            <a:extLst>
              <a:ext uri="{FF2B5EF4-FFF2-40B4-BE49-F238E27FC236}">
                <a16:creationId xmlns="" xmlns:a16="http://schemas.microsoft.com/office/drawing/2014/main" id="{613AB38E-3F4C-4B2F-91A7-ABB8CAC09AAB}"/>
              </a:ext>
            </a:extLst>
          </p:cNvPr>
          <p:cNvGrpSpPr/>
          <p:nvPr/>
        </p:nvGrpSpPr>
        <p:grpSpPr>
          <a:xfrm>
            <a:off x="138551" y="3461350"/>
            <a:ext cx="7523013" cy="1540859"/>
            <a:chOff x="138551" y="3461350"/>
            <a:chExt cx="7523013" cy="1540859"/>
          </a:xfrm>
        </p:grpSpPr>
        <p:sp>
          <p:nvSpPr>
            <p:cNvPr id="5" name="QuadreDeText 4"/>
            <p:cNvSpPr txBox="1"/>
            <p:nvPr/>
          </p:nvSpPr>
          <p:spPr>
            <a:xfrm>
              <a:off x="160637" y="3461350"/>
              <a:ext cx="2122697" cy="369332"/>
            </a:xfrm>
            <a:prstGeom prst="rect">
              <a:avLst/>
            </a:prstGeom>
            <a:noFill/>
          </p:spPr>
          <p:txBody>
            <a:bodyPr wrap="none" rtlCol="0">
              <a:spAutoFit/>
            </a:bodyPr>
            <a:lstStyle/>
            <a:p>
              <a:r>
                <a:rPr lang="ca-ES" b="1" dirty="0" err="1">
                  <a:solidFill>
                    <a:srgbClr val="FF6600"/>
                  </a:solidFill>
                </a:rPr>
                <a:t>Actividad</a:t>
              </a:r>
              <a:r>
                <a:rPr lang="ca-ES" b="1" dirty="0">
                  <a:solidFill>
                    <a:srgbClr val="FF6600"/>
                  </a:solidFill>
                </a:rPr>
                <a:t> en el aula:</a:t>
              </a:r>
              <a:endParaRPr lang="es-ES" b="1" dirty="0">
                <a:solidFill>
                  <a:srgbClr val="FF6600"/>
                </a:solidFill>
              </a:endParaRPr>
            </a:p>
          </p:txBody>
        </p:sp>
        <p:sp>
          <p:nvSpPr>
            <p:cNvPr id="9" name="QuadreDeText 8"/>
            <p:cNvSpPr txBox="1"/>
            <p:nvPr/>
          </p:nvSpPr>
          <p:spPr>
            <a:xfrm>
              <a:off x="138551" y="3801880"/>
              <a:ext cx="7523013" cy="1200329"/>
            </a:xfrm>
            <a:prstGeom prst="rect">
              <a:avLst/>
            </a:prstGeom>
            <a:noFill/>
          </p:spPr>
          <p:txBody>
            <a:bodyPr wrap="square" rtlCol="0">
              <a:spAutoFit/>
            </a:bodyPr>
            <a:lstStyle/>
            <a:p>
              <a:r>
                <a:rPr lang="ca-ES" dirty="0" err="1"/>
                <a:t>Formación</a:t>
              </a:r>
              <a:r>
                <a:rPr lang="ca-ES" dirty="0"/>
                <a:t> de </a:t>
              </a:r>
              <a:r>
                <a:rPr lang="ca-ES" dirty="0" err="1"/>
                <a:t>grupos</a:t>
              </a:r>
              <a:r>
                <a:rPr lang="ca-ES" dirty="0"/>
                <a:t> de </a:t>
              </a:r>
              <a:r>
                <a:rPr lang="ca-ES" dirty="0" err="1"/>
                <a:t>trabajo</a:t>
              </a:r>
              <a:r>
                <a:rPr lang="ca-ES" dirty="0"/>
                <a:t>.</a:t>
              </a:r>
            </a:p>
            <a:p>
              <a:r>
                <a:rPr lang="ca-ES" dirty="0" err="1"/>
                <a:t>Organización</a:t>
              </a:r>
              <a:r>
                <a:rPr lang="ca-ES" dirty="0"/>
                <a:t> del </a:t>
              </a:r>
              <a:r>
                <a:rPr lang="ca-ES" dirty="0" err="1"/>
                <a:t>grupo</a:t>
              </a:r>
              <a:r>
                <a:rPr lang="ca-ES" dirty="0"/>
                <a:t> y </a:t>
              </a:r>
              <a:r>
                <a:rPr lang="ca-ES" dirty="0" err="1"/>
                <a:t>responsabilidades</a:t>
              </a:r>
              <a:r>
                <a:rPr lang="ca-ES" dirty="0"/>
                <a:t>.</a:t>
              </a:r>
            </a:p>
            <a:p>
              <a:r>
                <a:rPr lang="ca-ES" dirty="0" err="1"/>
                <a:t>Responder</a:t>
              </a:r>
              <a:r>
                <a:rPr lang="ca-ES" dirty="0"/>
                <a:t> a 2 tests de </a:t>
              </a:r>
              <a:r>
                <a:rPr lang="ca-ES" dirty="0" err="1"/>
                <a:t>conocimientos</a:t>
              </a:r>
              <a:r>
                <a:rPr lang="ca-ES" dirty="0"/>
                <a:t> con 1 ó 2 </a:t>
              </a:r>
              <a:r>
                <a:rPr lang="ca-ES" dirty="0" err="1"/>
                <a:t>respuestas</a:t>
              </a:r>
              <a:r>
                <a:rPr lang="ca-ES" dirty="0"/>
                <a:t> </a:t>
              </a:r>
              <a:r>
                <a:rPr lang="ca-ES" dirty="0" err="1"/>
                <a:t>correctas</a:t>
              </a:r>
              <a:r>
                <a:rPr lang="ca-ES" dirty="0"/>
                <a:t>.</a:t>
              </a:r>
            </a:p>
            <a:p>
              <a:r>
                <a:rPr lang="ca-ES" dirty="0" err="1"/>
                <a:t>Discusión</a:t>
              </a:r>
              <a:r>
                <a:rPr lang="ca-ES" dirty="0"/>
                <a:t> y </a:t>
              </a:r>
              <a:r>
                <a:rPr lang="ca-ES" dirty="0" err="1"/>
                <a:t>resolución</a:t>
              </a:r>
              <a:r>
                <a:rPr lang="ca-ES" dirty="0"/>
                <a:t> de </a:t>
              </a:r>
              <a:r>
                <a:rPr lang="ca-ES" dirty="0" err="1"/>
                <a:t>dudas</a:t>
              </a:r>
              <a:r>
                <a:rPr lang="ca-ES" dirty="0"/>
                <a:t> entre test y al final de la </a:t>
              </a:r>
              <a:r>
                <a:rPr lang="ca-ES" dirty="0" err="1"/>
                <a:t>actividad</a:t>
              </a:r>
              <a:r>
                <a:rPr lang="ca-ES" dirty="0"/>
                <a:t>. </a:t>
              </a:r>
              <a:endParaRPr lang="es-ES" dirty="0"/>
            </a:p>
          </p:txBody>
        </p:sp>
      </p:grpSp>
      <p:grpSp>
        <p:nvGrpSpPr>
          <p:cNvPr id="19" name="Grupo 18">
            <a:extLst>
              <a:ext uri="{FF2B5EF4-FFF2-40B4-BE49-F238E27FC236}">
                <a16:creationId xmlns="" xmlns:a16="http://schemas.microsoft.com/office/drawing/2014/main" id="{1BFE1FD7-2AB6-44E8-BA4A-FF0FECC96E95}"/>
              </a:ext>
            </a:extLst>
          </p:cNvPr>
          <p:cNvGrpSpPr/>
          <p:nvPr/>
        </p:nvGrpSpPr>
        <p:grpSpPr>
          <a:xfrm>
            <a:off x="143357" y="5202985"/>
            <a:ext cx="9417354" cy="1124422"/>
            <a:chOff x="143357" y="5202985"/>
            <a:chExt cx="9417354" cy="1124422"/>
          </a:xfrm>
        </p:grpSpPr>
        <p:sp>
          <p:nvSpPr>
            <p:cNvPr id="10" name="QuadreDeText 9"/>
            <p:cNvSpPr txBox="1"/>
            <p:nvPr/>
          </p:nvSpPr>
          <p:spPr>
            <a:xfrm>
              <a:off x="186755" y="5202985"/>
              <a:ext cx="1075294" cy="369332"/>
            </a:xfrm>
            <a:prstGeom prst="rect">
              <a:avLst/>
            </a:prstGeom>
            <a:noFill/>
          </p:spPr>
          <p:txBody>
            <a:bodyPr wrap="none" rtlCol="0">
              <a:spAutoFit/>
            </a:bodyPr>
            <a:lstStyle/>
            <a:p>
              <a:r>
                <a:rPr lang="ca-ES" b="1" dirty="0" err="1">
                  <a:solidFill>
                    <a:srgbClr val="FF6600"/>
                  </a:solidFill>
                </a:rPr>
                <a:t>Reflexión</a:t>
              </a:r>
              <a:endParaRPr lang="es-ES" b="1" dirty="0">
                <a:solidFill>
                  <a:srgbClr val="FF6600"/>
                </a:solidFill>
              </a:endParaRPr>
            </a:p>
          </p:txBody>
        </p:sp>
        <p:sp>
          <p:nvSpPr>
            <p:cNvPr id="11" name="QuadreDeText 10"/>
            <p:cNvSpPr txBox="1"/>
            <p:nvPr/>
          </p:nvSpPr>
          <p:spPr>
            <a:xfrm>
              <a:off x="143357" y="5681076"/>
              <a:ext cx="9417354" cy="646331"/>
            </a:xfrm>
            <a:prstGeom prst="rect">
              <a:avLst/>
            </a:prstGeom>
            <a:noFill/>
          </p:spPr>
          <p:txBody>
            <a:bodyPr wrap="square" rtlCol="0">
              <a:spAutoFit/>
            </a:bodyPr>
            <a:lstStyle/>
            <a:p>
              <a:r>
                <a:rPr lang="ca-ES" dirty="0" err="1"/>
                <a:t>Tiempo</a:t>
              </a:r>
              <a:r>
                <a:rPr lang="ca-ES" dirty="0"/>
                <a:t>, </a:t>
              </a:r>
              <a:r>
                <a:rPr lang="ca-ES" dirty="0" err="1"/>
                <a:t>interés</a:t>
              </a:r>
              <a:r>
                <a:rPr lang="ca-ES" dirty="0"/>
                <a:t>, </a:t>
              </a:r>
              <a:r>
                <a:rPr lang="ca-ES" dirty="0" err="1"/>
                <a:t>participación</a:t>
              </a:r>
              <a:r>
                <a:rPr lang="ca-ES" dirty="0"/>
                <a:t>, </a:t>
              </a:r>
              <a:r>
                <a:rPr lang="ca-ES" dirty="0" err="1"/>
                <a:t>discusión</a:t>
              </a:r>
              <a:r>
                <a:rPr lang="ca-ES" dirty="0"/>
                <a:t> </a:t>
              </a:r>
              <a:r>
                <a:rPr lang="ca-ES" dirty="0" err="1"/>
                <a:t>satisfactorios</a:t>
              </a:r>
              <a:r>
                <a:rPr lang="ca-ES" dirty="0"/>
                <a:t>. No he </a:t>
              </a:r>
              <a:r>
                <a:rPr lang="ca-ES" dirty="0" err="1"/>
                <a:t>valorado</a:t>
              </a:r>
              <a:r>
                <a:rPr lang="ca-ES" dirty="0"/>
                <a:t> el </a:t>
              </a:r>
              <a:r>
                <a:rPr lang="ca-ES" dirty="0" err="1"/>
                <a:t>aprendizaje</a:t>
              </a:r>
              <a:r>
                <a:rPr lang="ca-ES" dirty="0"/>
                <a:t>. </a:t>
              </a:r>
              <a:r>
                <a:rPr lang="ca-ES" dirty="0" err="1"/>
                <a:t>Había</a:t>
              </a:r>
              <a:r>
                <a:rPr lang="ca-ES" dirty="0"/>
                <a:t> </a:t>
              </a:r>
              <a:r>
                <a:rPr lang="ca-ES" dirty="0" err="1"/>
                <a:t>pocos</a:t>
              </a:r>
              <a:r>
                <a:rPr lang="ca-ES" dirty="0"/>
                <a:t> estudiantes en classe.</a:t>
              </a:r>
              <a:endParaRPr lang="es-ES" dirty="0"/>
            </a:p>
          </p:txBody>
        </p:sp>
      </p:grpSp>
      <p:grpSp>
        <p:nvGrpSpPr>
          <p:cNvPr id="3" name="Grupo 2">
            <a:extLst>
              <a:ext uri="{FF2B5EF4-FFF2-40B4-BE49-F238E27FC236}">
                <a16:creationId xmlns="" xmlns:a16="http://schemas.microsoft.com/office/drawing/2014/main" id="{DD9D74CA-9B36-4E54-8960-748D515F0214}"/>
              </a:ext>
            </a:extLst>
          </p:cNvPr>
          <p:cNvGrpSpPr/>
          <p:nvPr/>
        </p:nvGrpSpPr>
        <p:grpSpPr>
          <a:xfrm>
            <a:off x="7341833" y="2813311"/>
            <a:ext cx="2138980" cy="872048"/>
            <a:chOff x="7448365" y="2208588"/>
            <a:chExt cx="2138980" cy="872048"/>
          </a:xfrm>
        </p:grpSpPr>
        <p:sp>
          <p:nvSpPr>
            <p:cNvPr id="2" name="Rectángulo 1">
              <a:extLst>
                <a:ext uri="{FF2B5EF4-FFF2-40B4-BE49-F238E27FC236}">
                  <a16:creationId xmlns="" xmlns:a16="http://schemas.microsoft.com/office/drawing/2014/main" id="{43D17DCC-1C05-444D-BEC1-3B8675F01606}"/>
                </a:ext>
              </a:extLst>
            </p:cNvPr>
            <p:cNvSpPr/>
            <p:nvPr/>
          </p:nvSpPr>
          <p:spPr>
            <a:xfrm>
              <a:off x="7448365" y="2208588"/>
              <a:ext cx="2138980" cy="87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rupo 13">
              <a:extLst>
                <a:ext uri="{FF2B5EF4-FFF2-40B4-BE49-F238E27FC236}">
                  <a16:creationId xmlns="" xmlns:a16="http://schemas.microsoft.com/office/drawing/2014/main" id="{DD035039-109F-4D97-9C0E-B5AF4D8694BA}"/>
                </a:ext>
              </a:extLst>
            </p:cNvPr>
            <p:cNvGrpSpPr/>
            <p:nvPr/>
          </p:nvGrpSpPr>
          <p:grpSpPr>
            <a:xfrm>
              <a:off x="7497831" y="2299390"/>
              <a:ext cx="2044253" cy="646335"/>
              <a:chOff x="6068525" y="4049667"/>
              <a:chExt cx="2044253" cy="646335"/>
            </a:xfrm>
            <a:solidFill>
              <a:schemeClr val="bg1"/>
            </a:solidFill>
          </p:grpSpPr>
          <p:sp>
            <p:nvSpPr>
              <p:cNvPr id="15" name="CuadroTexto 14">
                <a:extLst>
                  <a:ext uri="{FF2B5EF4-FFF2-40B4-BE49-F238E27FC236}">
                    <a16:creationId xmlns="" xmlns:a16="http://schemas.microsoft.com/office/drawing/2014/main" id="{A4114197-0A17-4947-A708-8D74C9660468}"/>
                  </a:ext>
                </a:extLst>
              </p:cNvPr>
              <p:cNvSpPr txBox="1"/>
              <p:nvPr/>
            </p:nvSpPr>
            <p:spPr>
              <a:xfrm>
                <a:off x="6068525" y="4049671"/>
                <a:ext cx="516488" cy="646331"/>
              </a:xfrm>
              <a:prstGeom prst="rect">
                <a:avLst/>
              </a:prstGeom>
              <a:grpFill/>
              <a:ln>
                <a:solidFill>
                  <a:schemeClr val="tx1"/>
                </a:solidFill>
              </a:ln>
            </p:spPr>
            <p:txBody>
              <a:bodyPr wrap="none" rtlCol="0">
                <a:spAutoFit/>
              </a:bodyPr>
              <a:lstStyle/>
              <a:p>
                <a:r>
                  <a:rPr lang="es-ES" dirty="0"/>
                  <a:t>P1</a:t>
                </a:r>
              </a:p>
              <a:p>
                <a:r>
                  <a:rPr lang="es-ES" dirty="0" err="1"/>
                  <a:t>nºE</a:t>
                </a:r>
                <a:endParaRPr lang="es-ES" dirty="0"/>
              </a:p>
            </p:txBody>
          </p:sp>
          <p:sp>
            <p:nvSpPr>
              <p:cNvPr id="16" name="CuadroTexto 15">
                <a:extLst>
                  <a:ext uri="{FF2B5EF4-FFF2-40B4-BE49-F238E27FC236}">
                    <a16:creationId xmlns="" xmlns:a16="http://schemas.microsoft.com/office/drawing/2014/main" id="{D954FB6F-4603-4F2B-9E30-9F77F017D66E}"/>
                  </a:ext>
                </a:extLst>
              </p:cNvPr>
              <p:cNvSpPr txBox="1"/>
              <p:nvPr/>
            </p:nvSpPr>
            <p:spPr>
              <a:xfrm>
                <a:off x="6576804" y="4049667"/>
                <a:ext cx="516488" cy="646331"/>
              </a:xfrm>
              <a:prstGeom prst="rect">
                <a:avLst/>
              </a:prstGeom>
              <a:grpFill/>
              <a:ln>
                <a:solidFill>
                  <a:schemeClr val="tx1"/>
                </a:solidFill>
              </a:ln>
            </p:spPr>
            <p:txBody>
              <a:bodyPr wrap="none" rtlCol="0">
                <a:spAutoFit/>
              </a:bodyPr>
              <a:lstStyle/>
              <a:p>
                <a:r>
                  <a:rPr lang="es-ES" dirty="0"/>
                  <a:t>P2</a:t>
                </a:r>
              </a:p>
              <a:p>
                <a:r>
                  <a:rPr lang="es-ES" dirty="0" err="1"/>
                  <a:t>nºE</a:t>
                </a:r>
                <a:endParaRPr lang="es-ES" dirty="0"/>
              </a:p>
            </p:txBody>
          </p:sp>
          <p:sp>
            <p:nvSpPr>
              <p:cNvPr id="17" name="CuadroTexto 16">
                <a:extLst>
                  <a:ext uri="{FF2B5EF4-FFF2-40B4-BE49-F238E27FC236}">
                    <a16:creationId xmlns="" xmlns:a16="http://schemas.microsoft.com/office/drawing/2014/main" id="{7AEBB5DB-56CF-4AE1-9171-5D88E905845A}"/>
                  </a:ext>
                </a:extLst>
              </p:cNvPr>
              <p:cNvSpPr txBox="1"/>
              <p:nvPr/>
            </p:nvSpPr>
            <p:spPr>
              <a:xfrm>
                <a:off x="7091411" y="4049667"/>
                <a:ext cx="516488" cy="646331"/>
              </a:xfrm>
              <a:prstGeom prst="rect">
                <a:avLst/>
              </a:prstGeom>
              <a:grpFill/>
              <a:ln>
                <a:solidFill>
                  <a:schemeClr val="tx1"/>
                </a:solidFill>
              </a:ln>
            </p:spPr>
            <p:txBody>
              <a:bodyPr wrap="none" rtlCol="0">
                <a:spAutoFit/>
              </a:bodyPr>
              <a:lstStyle/>
              <a:p>
                <a:r>
                  <a:rPr lang="es-ES" dirty="0"/>
                  <a:t>P3</a:t>
                </a:r>
              </a:p>
              <a:p>
                <a:r>
                  <a:rPr lang="es-ES" dirty="0" err="1"/>
                  <a:t>nºE</a:t>
                </a:r>
                <a:endParaRPr lang="es-ES" dirty="0"/>
              </a:p>
            </p:txBody>
          </p:sp>
          <p:sp>
            <p:nvSpPr>
              <p:cNvPr id="18" name="CuadroTexto 17">
                <a:extLst>
                  <a:ext uri="{FF2B5EF4-FFF2-40B4-BE49-F238E27FC236}">
                    <a16:creationId xmlns="" xmlns:a16="http://schemas.microsoft.com/office/drawing/2014/main" id="{765344A4-4F31-468C-B9A0-7FC0B9309412}"/>
                  </a:ext>
                </a:extLst>
              </p:cNvPr>
              <p:cNvSpPr txBox="1"/>
              <p:nvPr/>
            </p:nvSpPr>
            <p:spPr>
              <a:xfrm>
                <a:off x="7596290" y="4049667"/>
                <a:ext cx="516488" cy="646331"/>
              </a:xfrm>
              <a:prstGeom prst="rect">
                <a:avLst/>
              </a:prstGeom>
              <a:grpFill/>
              <a:ln>
                <a:solidFill>
                  <a:schemeClr val="tx1"/>
                </a:solidFill>
              </a:ln>
            </p:spPr>
            <p:txBody>
              <a:bodyPr wrap="none" rtlCol="0">
                <a:spAutoFit/>
              </a:bodyPr>
              <a:lstStyle/>
              <a:p>
                <a:r>
                  <a:rPr lang="es-ES" dirty="0"/>
                  <a:t>P4</a:t>
                </a:r>
              </a:p>
              <a:p>
                <a:r>
                  <a:rPr lang="es-ES" dirty="0" err="1"/>
                  <a:t>nºE</a:t>
                </a:r>
                <a:endParaRPr lang="es-ES" dirty="0"/>
              </a:p>
            </p:txBody>
          </p:sp>
        </p:grpSp>
      </p:grpSp>
      <p:pic>
        <p:nvPicPr>
          <p:cNvPr id="13" name="Imagen 12">
            <a:extLst>
              <a:ext uri="{FF2B5EF4-FFF2-40B4-BE49-F238E27FC236}">
                <a16:creationId xmlns="" xmlns:a16="http://schemas.microsoft.com/office/drawing/2014/main" id="{21E35610-3812-483D-8972-26CF60BDD9CA}"/>
              </a:ext>
            </a:extLst>
          </p:cNvPr>
          <p:cNvPicPr>
            <a:picLocks noChangeAspect="1"/>
          </p:cNvPicPr>
          <p:nvPr/>
        </p:nvPicPr>
        <p:blipFill rotWithShape="1">
          <a:blip r:embed="rId3"/>
          <a:srcRect l="56483" t="66911" r="24698" b="15351"/>
          <a:stretch/>
        </p:blipFill>
        <p:spPr>
          <a:xfrm>
            <a:off x="6839929" y="3579269"/>
            <a:ext cx="2816692" cy="1493390"/>
          </a:xfrm>
          <a:prstGeom prst="rect">
            <a:avLst/>
          </a:prstGeom>
        </p:spPr>
      </p:pic>
    </p:spTree>
    <p:extLst>
      <p:ext uri="{BB962C8B-B14F-4D97-AF65-F5344CB8AC3E}">
        <p14:creationId xmlns:p14="http://schemas.microsoft.com/office/powerpoint/2010/main" val="29354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8A22D9F9-931E-432B-BD1E-180168557714}"/>
              </a:ext>
            </a:extLst>
          </p:cNvPr>
          <p:cNvSpPr txBox="1"/>
          <p:nvPr/>
        </p:nvSpPr>
        <p:spPr>
          <a:xfrm>
            <a:off x="2926080" y="409303"/>
            <a:ext cx="3858107" cy="369332"/>
          </a:xfrm>
          <a:prstGeom prst="rect">
            <a:avLst/>
          </a:prstGeom>
          <a:noFill/>
        </p:spPr>
        <p:txBody>
          <a:bodyPr wrap="none" rtlCol="0">
            <a:spAutoFit/>
          </a:bodyPr>
          <a:lstStyle/>
          <a:p>
            <a:r>
              <a:rPr lang="es-ES" b="1" dirty="0">
                <a:solidFill>
                  <a:srgbClr val="FF6600"/>
                </a:solidFill>
              </a:rPr>
              <a:t>TEMPORIZACIÓN DE LAS ACTIVIDADES</a:t>
            </a:r>
          </a:p>
        </p:txBody>
      </p:sp>
      <p:sp>
        <p:nvSpPr>
          <p:cNvPr id="5" name="CuadroTexto 4">
            <a:extLst>
              <a:ext uri="{FF2B5EF4-FFF2-40B4-BE49-F238E27FC236}">
                <a16:creationId xmlns="" xmlns:a16="http://schemas.microsoft.com/office/drawing/2014/main" id="{95F071CE-E863-45F2-A13A-07B09702F5AF}"/>
              </a:ext>
            </a:extLst>
          </p:cNvPr>
          <p:cNvSpPr txBox="1"/>
          <p:nvPr/>
        </p:nvSpPr>
        <p:spPr>
          <a:xfrm>
            <a:off x="1095375" y="4380179"/>
            <a:ext cx="6839841" cy="369332"/>
          </a:xfrm>
          <a:prstGeom prst="rect">
            <a:avLst/>
          </a:prstGeom>
          <a:noFill/>
        </p:spPr>
        <p:txBody>
          <a:bodyPr wrap="square" rtlCol="0">
            <a:spAutoFit/>
          </a:bodyPr>
          <a:lstStyle/>
          <a:p>
            <a:pPr lvl="0"/>
            <a:r>
              <a:rPr lang="es-ES" dirty="0"/>
              <a:t>5. Revisión </a:t>
            </a:r>
            <a:r>
              <a:rPr lang="es-ES" b="1" dirty="0"/>
              <a:t>5 </a:t>
            </a:r>
            <a:r>
              <a:rPr lang="es-ES" b="1" dirty="0" err="1"/>
              <a:t>mins</a:t>
            </a:r>
            <a:r>
              <a:rPr lang="es-ES" b="1" dirty="0"/>
              <a:t>. (total 39 </a:t>
            </a:r>
            <a:r>
              <a:rPr lang="es-ES" b="1" dirty="0" err="1"/>
              <a:t>mins</a:t>
            </a:r>
            <a:r>
              <a:rPr lang="es-ES" b="1" dirty="0"/>
              <a:t>)</a:t>
            </a:r>
            <a:r>
              <a:rPr lang="es-ES" dirty="0"/>
              <a:t>.</a:t>
            </a:r>
          </a:p>
        </p:txBody>
      </p:sp>
      <p:grpSp>
        <p:nvGrpSpPr>
          <p:cNvPr id="54" name="Grupo 53">
            <a:extLst>
              <a:ext uri="{FF2B5EF4-FFF2-40B4-BE49-F238E27FC236}">
                <a16:creationId xmlns="" xmlns:a16="http://schemas.microsoft.com/office/drawing/2014/main" id="{38A60F9E-AAED-4A6F-A00C-5B7697B6D9C0}"/>
              </a:ext>
            </a:extLst>
          </p:cNvPr>
          <p:cNvGrpSpPr/>
          <p:nvPr/>
        </p:nvGrpSpPr>
        <p:grpSpPr>
          <a:xfrm>
            <a:off x="-7968" y="1472524"/>
            <a:ext cx="846168" cy="4570790"/>
            <a:chOff x="630207" y="1472524"/>
            <a:chExt cx="846168" cy="4570790"/>
          </a:xfrm>
        </p:grpSpPr>
        <p:grpSp>
          <p:nvGrpSpPr>
            <p:cNvPr id="51" name="Grupo 50">
              <a:extLst>
                <a:ext uri="{FF2B5EF4-FFF2-40B4-BE49-F238E27FC236}">
                  <a16:creationId xmlns="" xmlns:a16="http://schemas.microsoft.com/office/drawing/2014/main" id="{FCF2FC10-9E5A-4ACF-9BF1-27A8EE7893BB}"/>
                </a:ext>
              </a:extLst>
            </p:cNvPr>
            <p:cNvGrpSpPr/>
            <p:nvPr/>
          </p:nvGrpSpPr>
          <p:grpSpPr>
            <a:xfrm>
              <a:off x="1254871" y="1643974"/>
              <a:ext cx="221504" cy="3949430"/>
              <a:chOff x="1254871" y="1643974"/>
              <a:chExt cx="221504" cy="3949430"/>
            </a:xfrm>
          </p:grpSpPr>
          <p:cxnSp>
            <p:nvCxnSpPr>
              <p:cNvPr id="7" name="Conector recto de flecha 6">
                <a:extLst>
                  <a:ext uri="{FF2B5EF4-FFF2-40B4-BE49-F238E27FC236}">
                    <a16:creationId xmlns="" xmlns:a16="http://schemas.microsoft.com/office/drawing/2014/main" id="{219CDDAD-C4B5-4344-A689-1261C5AFFB51}"/>
                  </a:ext>
                </a:extLst>
              </p:cNvPr>
              <p:cNvCxnSpPr>
                <a:cxnSpLocks/>
              </p:cNvCxnSpPr>
              <p:nvPr/>
            </p:nvCxnSpPr>
            <p:spPr>
              <a:xfrm>
                <a:off x="1264595" y="1643974"/>
                <a:ext cx="0" cy="3949430"/>
              </a:xfrm>
              <a:prstGeom prst="straightConnector1">
                <a:avLst/>
              </a:prstGeom>
              <a:ln w="762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 xmlns:a16="http://schemas.microsoft.com/office/drawing/2014/main" id="{E24EAED2-4FAB-42CF-BE65-C2204266F2C2}"/>
                  </a:ext>
                </a:extLst>
              </p:cNvPr>
              <p:cNvCxnSpPr>
                <a:cxnSpLocks/>
              </p:cNvCxnSpPr>
              <p:nvPr/>
            </p:nvCxnSpPr>
            <p:spPr>
              <a:xfrm flipV="1">
                <a:off x="1264595" y="5581649"/>
                <a:ext cx="211780" cy="22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0" name="Grupo 49">
                <a:extLst>
                  <a:ext uri="{FF2B5EF4-FFF2-40B4-BE49-F238E27FC236}">
                    <a16:creationId xmlns="" xmlns:a16="http://schemas.microsoft.com/office/drawing/2014/main" id="{7AD4044A-193A-4849-B5AB-0CFA38023021}"/>
                  </a:ext>
                </a:extLst>
              </p:cNvPr>
              <p:cNvGrpSpPr/>
              <p:nvPr/>
            </p:nvGrpSpPr>
            <p:grpSpPr>
              <a:xfrm>
                <a:off x="1254871" y="1643974"/>
                <a:ext cx="211979" cy="3551914"/>
                <a:chOff x="1254871" y="1643974"/>
                <a:chExt cx="211979" cy="3551914"/>
              </a:xfrm>
            </p:grpSpPr>
            <p:cxnSp>
              <p:nvCxnSpPr>
                <p:cNvPr id="14" name="Conector recto 13">
                  <a:extLst>
                    <a:ext uri="{FF2B5EF4-FFF2-40B4-BE49-F238E27FC236}">
                      <a16:creationId xmlns="" xmlns:a16="http://schemas.microsoft.com/office/drawing/2014/main" id="{A4AA5BF3-72BB-4A87-8CC8-5DF226F7D89B}"/>
                    </a:ext>
                  </a:extLst>
                </p:cNvPr>
                <p:cNvCxnSpPr>
                  <a:cxnSpLocks/>
                </p:cNvCxnSpPr>
                <p:nvPr/>
              </p:nvCxnSpPr>
              <p:spPr>
                <a:xfrm>
                  <a:off x="1254871" y="2033081"/>
                  <a:ext cx="19633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A808BE61-A216-496E-A4C8-03B98F57DCCD}"/>
                    </a:ext>
                  </a:extLst>
                </p:cNvPr>
                <p:cNvCxnSpPr>
                  <a:cxnSpLocks/>
                </p:cNvCxnSpPr>
                <p:nvPr/>
              </p:nvCxnSpPr>
              <p:spPr>
                <a:xfrm>
                  <a:off x="1264595" y="2431915"/>
                  <a:ext cx="18660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 xmlns:a16="http://schemas.microsoft.com/office/drawing/2014/main" id="{18E7837C-D107-484F-8B3F-76DB1DF48348}"/>
                    </a:ext>
                  </a:extLst>
                </p:cNvPr>
                <p:cNvCxnSpPr>
                  <a:cxnSpLocks/>
                </p:cNvCxnSpPr>
                <p:nvPr/>
              </p:nvCxnSpPr>
              <p:spPr>
                <a:xfrm>
                  <a:off x="1264595" y="2830749"/>
                  <a:ext cx="194554" cy="97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 xmlns:a16="http://schemas.microsoft.com/office/drawing/2014/main" id="{951183B5-1823-4105-9D7B-7CDF31F4EA29}"/>
                    </a:ext>
                  </a:extLst>
                </p:cNvPr>
                <p:cNvCxnSpPr>
                  <a:cxnSpLocks/>
                </p:cNvCxnSpPr>
                <p:nvPr/>
              </p:nvCxnSpPr>
              <p:spPr>
                <a:xfrm>
                  <a:off x="1264595" y="3239311"/>
                  <a:ext cx="19455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 xmlns:a16="http://schemas.microsoft.com/office/drawing/2014/main" id="{BA246E65-314F-4ED7-B622-4B98532B958F}"/>
                    </a:ext>
                  </a:extLst>
                </p:cNvPr>
                <p:cNvCxnSpPr>
                  <a:cxnSpLocks/>
                </p:cNvCxnSpPr>
                <p:nvPr/>
              </p:nvCxnSpPr>
              <p:spPr>
                <a:xfrm flipV="1">
                  <a:off x="1264595" y="3609975"/>
                  <a:ext cx="183205" cy="87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 xmlns:a16="http://schemas.microsoft.com/office/drawing/2014/main" id="{482F2E2F-7FB3-41A3-93B7-D89475BDA20B}"/>
                    </a:ext>
                  </a:extLst>
                </p:cNvPr>
                <p:cNvCxnSpPr>
                  <a:cxnSpLocks/>
                </p:cNvCxnSpPr>
                <p:nvPr/>
              </p:nvCxnSpPr>
              <p:spPr>
                <a:xfrm flipV="1">
                  <a:off x="1264595" y="4014788"/>
                  <a:ext cx="187968" cy="27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11674629-76B0-4D3F-B04F-9CB2B3C09133}"/>
                    </a:ext>
                  </a:extLst>
                </p:cNvPr>
                <p:cNvCxnSpPr>
                  <a:cxnSpLocks/>
                </p:cNvCxnSpPr>
                <p:nvPr/>
              </p:nvCxnSpPr>
              <p:spPr>
                <a:xfrm>
                  <a:off x="1264595" y="4416357"/>
                  <a:ext cx="202255" cy="324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 xmlns:a16="http://schemas.microsoft.com/office/drawing/2014/main" id="{9451AB30-E40B-4879-B45A-24FB3FAD49A1}"/>
                    </a:ext>
                  </a:extLst>
                </p:cNvPr>
                <p:cNvCxnSpPr>
                  <a:cxnSpLocks/>
                </p:cNvCxnSpPr>
                <p:nvPr/>
              </p:nvCxnSpPr>
              <p:spPr>
                <a:xfrm>
                  <a:off x="1264595" y="4809147"/>
                  <a:ext cx="197493" cy="9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 xmlns:a16="http://schemas.microsoft.com/office/drawing/2014/main" id="{3083AC40-0A91-4E35-8382-4E29B8EF40F6}"/>
                    </a:ext>
                  </a:extLst>
                </p:cNvPr>
                <p:cNvCxnSpPr>
                  <a:cxnSpLocks/>
                </p:cNvCxnSpPr>
                <p:nvPr/>
              </p:nvCxnSpPr>
              <p:spPr>
                <a:xfrm>
                  <a:off x="1264595" y="5194570"/>
                  <a:ext cx="202255" cy="13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 xmlns:a16="http://schemas.microsoft.com/office/drawing/2014/main" id="{3FEA071D-4F71-4A0E-980C-E63F8BB142AF}"/>
                    </a:ext>
                  </a:extLst>
                </p:cNvPr>
                <p:cNvCxnSpPr>
                  <a:cxnSpLocks/>
                </p:cNvCxnSpPr>
                <p:nvPr/>
              </p:nvCxnSpPr>
              <p:spPr>
                <a:xfrm>
                  <a:off x="1264595" y="1643974"/>
                  <a:ext cx="1605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52" name="CuadroTexto 51">
              <a:extLst>
                <a:ext uri="{FF2B5EF4-FFF2-40B4-BE49-F238E27FC236}">
                  <a16:creationId xmlns="" xmlns:a16="http://schemas.microsoft.com/office/drawing/2014/main" id="{FC067B22-C3FC-4DC7-8A38-205D13D5985D}"/>
                </a:ext>
              </a:extLst>
            </p:cNvPr>
            <p:cNvSpPr txBox="1"/>
            <p:nvPr/>
          </p:nvSpPr>
          <p:spPr>
            <a:xfrm>
              <a:off x="819150" y="1472524"/>
              <a:ext cx="301686" cy="369332"/>
            </a:xfrm>
            <a:prstGeom prst="rect">
              <a:avLst/>
            </a:prstGeom>
            <a:noFill/>
            <a:ln>
              <a:noFill/>
            </a:ln>
          </p:spPr>
          <p:txBody>
            <a:bodyPr wrap="none" rtlCol="0">
              <a:spAutoFit/>
            </a:bodyPr>
            <a:lstStyle/>
            <a:p>
              <a:r>
                <a:rPr lang="es-ES" dirty="0"/>
                <a:t>0</a:t>
              </a:r>
            </a:p>
          </p:txBody>
        </p:sp>
        <p:sp>
          <p:nvSpPr>
            <p:cNvPr id="53" name="CuadroTexto 52">
              <a:extLst>
                <a:ext uri="{FF2B5EF4-FFF2-40B4-BE49-F238E27FC236}">
                  <a16:creationId xmlns="" xmlns:a16="http://schemas.microsoft.com/office/drawing/2014/main" id="{3EB1D798-F102-4966-8738-ED628648EB42}"/>
                </a:ext>
              </a:extLst>
            </p:cNvPr>
            <p:cNvSpPr txBox="1"/>
            <p:nvPr/>
          </p:nvSpPr>
          <p:spPr>
            <a:xfrm>
              <a:off x="630207" y="5396983"/>
              <a:ext cx="543739" cy="646331"/>
            </a:xfrm>
            <a:prstGeom prst="rect">
              <a:avLst/>
            </a:prstGeom>
            <a:noFill/>
            <a:ln>
              <a:noFill/>
            </a:ln>
          </p:spPr>
          <p:txBody>
            <a:bodyPr wrap="none" rtlCol="0">
              <a:spAutoFit/>
            </a:bodyPr>
            <a:lstStyle/>
            <a:p>
              <a:pPr algn="ctr"/>
              <a:r>
                <a:rPr lang="es-ES" dirty="0"/>
                <a:t>50</a:t>
              </a:r>
            </a:p>
            <a:p>
              <a:pPr algn="ctr"/>
              <a:r>
                <a:rPr lang="es-ES" dirty="0"/>
                <a:t>min</a:t>
              </a:r>
            </a:p>
          </p:txBody>
        </p:sp>
      </p:grpSp>
      <p:sp>
        <p:nvSpPr>
          <p:cNvPr id="55" name="CuadroTexto 54">
            <a:extLst>
              <a:ext uri="{FF2B5EF4-FFF2-40B4-BE49-F238E27FC236}">
                <a16:creationId xmlns="" xmlns:a16="http://schemas.microsoft.com/office/drawing/2014/main" id="{FADEA81D-5042-45E3-A72B-C613BD525D63}"/>
              </a:ext>
            </a:extLst>
          </p:cNvPr>
          <p:cNvSpPr txBox="1"/>
          <p:nvPr/>
        </p:nvSpPr>
        <p:spPr>
          <a:xfrm>
            <a:off x="1104373" y="2151913"/>
            <a:ext cx="6839841" cy="369332"/>
          </a:xfrm>
          <a:prstGeom prst="rect">
            <a:avLst/>
          </a:prstGeom>
          <a:noFill/>
        </p:spPr>
        <p:txBody>
          <a:bodyPr wrap="square" rtlCol="0">
            <a:spAutoFit/>
          </a:bodyPr>
          <a:lstStyle/>
          <a:p>
            <a:pPr lvl="0"/>
            <a:r>
              <a:rPr lang="es-ES" dirty="0"/>
              <a:t>2. Primer test: 8 preguntas, </a:t>
            </a:r>
            <a:r>
              <a:rPr lang="es-ES" b="1" dirty="0"/>
              <a:t>12 min.</a:t>
            </a:r>
            <a:endParaRPr lang="es-ES" dirty="0"/>
          </a:p>
        </p:txBody>
      </p:sp>
      <p:sp>
        <p:nvSpPr>
          <p:cNvPr id="56" name="CuadroTexto 55">
            <a:extLst>
              <a:ext uri="{FF2B5EF4-FFF2-40B4-BE49-F238E27FC236}">
                <a16:creationId xmlns="" xmlns:a16="http://schemas.microsoft.com/office/drawing/2014/main" id="{43B4F94B-E0B9-42CF-A4B3-E5F27ECC941E}"/>
              </a:ext>
            </a:extLst>
          </p:cNvPr>
          <p:cNvSpPr txBox="1"/>
          <p:nvPr/>
        </p:nvSpPr>
        <p:spPr>
          <a:xfrm>
            <a:off x="1108303" y="1357040"/>
            <a:ext cx="6839841" cy="646331"/>
          </a:xfrm>
          <a:prstGeom prst="rect">
            <a:avLst/>
          </a:prstGeom>
          <a:noFill/>
        </p:spPr>
        <p:txBody>
          <a:bodyPr wrap="square" rtlCol="0">
            <a:spAutoFit/>
          </a:bodyPr>
          <a:lstStyle/>
          <a:p>
            <a:pPr lvl="0"/>
            <a:r>
              <a:rPr lang="es-ES" dirty="0"/>
              <a:t>1. Información general sobre la actividad, su gestión y premio al 1er grupo con 100% de respuestas correctas,   </a:t>
            </a:r>
            <a:r>
              <a:rPr lang="es-ES" b="1" dirty="0"/>
              <a:t>5-7  min.</a:t>
            </a:r>
            <a:endParaRPr lang="es-ES" dirty="0"/>
          </a:p>
        </p:txBody>
      </p:sp>
      <p:sp>
        <p:nvSpPr>
          <p:cNvPr id="57" name="CuadroTexto 56">
            <a:extLst>
              <a:ext uri="{FF2B5EF4-FFF2-40B4-BE49-F238E27FC236}">
                <a16:creationId xmlns="" xmlns:a16="http://schemas.microsoft.com/office/drawing/2014/main" id="{62691410-2106-4763-8E0C-84D3A2B74E5F}"/>
              </a:ext>
            </a:extLst>
          </p:cNvPr>
          <p:cNvSpPr txBox="1"/>
          <p:nvPr/>
        </p:nvSpPr>
        <p:spPr>
          <a:xfrm>
            <a:off x="1106758" y="3111884"/>
            <a:ext cx="8895822" cy="369332"/>
          </a:xfrm>
          <a:prstGeom prst="rect">
            <a:avLst/>
          </a:prstGeom>
          <a:noFill/>
        </p:spPr>
        <p:txBody>
          <a:bodyPr wrap="square" rtlCol="0">
            <a:spAutoFit/>
          </a:bodyPr>
          <a:lstStyle/>
          <a:p>
            <a:pPr lvl="0"/>
            <a:r>
              <a:rPr lang="es-ES" dirty="0"/>
              <a:t>3. Repaso de preguntas una a una por pantalla y en común. Resolución de dudas,  </a:t>
            </a:r>
            <a:r>
              <a:rPr lang="es-ES" b="1" dirty="0"/>
              <a:t>5-6 </a:t>
            </a:r>
            <a:r>
              <a:rPr lang="es-ES" b="1" dirty="0" err="1"/>
              <a:t>mins</a:t>
            </a:r>
            <a:r>
              <a:rPr lang="es-ES" b="1" dirty="0"/>
              <a:t>.</a:t>
            </a:r>
          </a:p>
        </p:txBody>
      </p:sp>
      <p:sp>
        <p:nvSpPr>
          <p:cNvPr id="59" name="CuadroTexto 58">
            <a:extLst>
              <a:ext uri="{FF2B5EF4-FFF2-40B4-BE49-F238E27FC236}">
                <a16:creationId xmlns="" xmlns:a16="http://schemas.microsoft.com/office/drawing/2014/main" id="{F1627425-7D2D-4553-A5BD-17BC771BA338}"/>
              </a:ext>
            </a:extLst>
          </p:cNvPr>
          <p:cNvSpPr txBox="1"/>
          <p:nvPr/>
        </p:nvSpPr>
        <p:spPr>
          <a:xfrm>
            <a:off x="1104373" y="3575565"/>
            <a:ext cx="6839841" cy="369332"/>
          </a:xfrm>
          <a:prstGeom prst="rect">
            <a:avLst/>
          </a:prstGeom>
          <a:noFill/>
        </p:spPr>
        <p:txBody>
          <a:bodyPr wrap="square" rtlCol="0">
            <a:spAutoFit/>
          </a:bodyPr>
          <a:lstStyle/>
          <a:p>
            <a:pPr lvl="0"/>
            <a:r>
              <a:rPr lang="es-ES" dirty="0"/>
              <a:t>4. Segundo test: 6 preguntas, </a:t>
            </a:r>
            <a:r>
              <a:rPr lang="es-ES" b="1" dirty="0"/>
              <a:t>9 min</a:t>
            </a:r>
            <a:r>
              <a:rPr lang="es-ES" dirty="0"/>
              <a:t>. </a:t>
            </a:r>
          </a:p>
        </p:txBody>
      </p:sp>
      <p:sp>
        <p:nvSpPr>
          <p:cNvPr id="61" name="CuadroTexto 60">
            <a:extLst>
              <a:ext uri="{FF2B5EF4-FFF2-40B4-BE49-F238E27FC236}">
                <a16:creationId xmlns="" xmlns:a16="http://schemas.microsoft.com/office/drawing/2014/main" id="{90A6573B-C469-47B3-82F4-FD3CFF23F62C}"/>
              </a:ext>
            </a:extLst>
          </p:cNvPr>
          <p:cNvSpPr txBox="1"/>
          <p:nvPr/>
        </p:nvSpPr>
        <p:spPr>
          <a:xfrm>
            <a:off x="1095374" y="4778360"/>
            <a:ext cx="6839841" cy="369332"/>
          </a:xfrm>
          <a:prstGeom prst="rect">
            <a:avLst/>
          </a:prstGeom>
          <a:noFill/>
        </p:spPr>
        <p:txBody>
          <a:bodyPr wrap="square" rtlCol="0">
            <a:spAutoFit/>
          </a:bodyPr>
          <a:lstStyle/>
          <a:p>
            <a:pPr lvl="0"/>
            <a:r>
              <a:rPr lang="es-ES" dirty="0"/>
              <a:t>6. Tiempo para preguntas y dudas y resumen general.</a:t>
            </a:r>
          </a:p>
        </p:txBody>
      </p:sp>
      <p:sp>
        <p:nvSpPr>
          <p:cNvPr id="64" name="CuadroTexto 63">
            <a:extLst>
              <a:ext uri="{FF2B5EF4-FFF2-40B4-BE49-F238E27FC236}">
                <a16:creationId xmlns="" xmlns:a16="http://schemas.microsoft.com/office/drawing/2014/main" id="{D122FCD9-C63D-4B75-A946-336E9C0663B9}"/>
              </a:ext>
            </a:extLst>
          </p:cNvPr>
          <p:cNvSpPr txBox="1"/>
          <p:nvPr/>
        </p:nvSpPr>
        <p:spPr>
          <a:xfrm>
            <a:off x="111698" y="3444358"/>
            <a:ext cx="418704" cy="369332"/>
          </a:xfrm>
          <a:prstGeom prst="rect">
            <a:avLst/>
          </a:prstGeom>
          <a:noFill/>
        </p:spPr>
        <p:txBody>
          <a:bodyPr wrap="none" rtlCol="0">
            <a:spAutoFit/>
          </a:bodyPr>
          <a:lstStyle/>
          <a:p>
            <a:pPr algn="ctr"/>
            <a:r>
              <a:rPr lang="es-ES" dirty="0"/>
              <a:t>25</a:t>
            </a:r>
          </a:p>
        </p:txBody>
      </p:sp>
    </p:spTree>
    <p:extLst>
      <p:ext uri="{BB962C8B-B14F-4D97-AF65-F5344CB8AC3E}">
        <p14:creationId xmlns:p14="http://schemas.microsoft.com/office/powerpoint/2010/main" val="14403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p:bldP spid="56" grpId="0"/>
      <p:bldP spid="57" grpId="0"/>
      <p:bldP spid="59" grpId="0"/>
      <p:bldP spid="61" grpId="0"/>
    </p:bldLst>
  </p:timing>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2159</TotalTime>
  <Words>1483</Words>
  <Application>Microsoft Office PowerPoint</Application>
  <PresentationFormat>A4 (210 x 297 mm)</PresentationFormat>
  <Paragraphs>157</Paragraphs>
  <Slides>12</Slides>
  <Notes>10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Victoria Clos Guillén</dc:creator>
  <cp:lastModifiedBy>Loles</cp:lastModifiedBy>
  <cp:revision>105</cp:revision>
  <dcterms:created xsi:type="dcterms:W3CDTF">2018-07-12T09:02:54Z</dcterms:created>
  <dcterms:modified xsi:type="dcterms:W3CDTF">2018-07-20T11:53:17Z</dcterms:modified>
</cp:coreProperties>
</file>